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2"/>
  </p:notesMasterIdLst>
  <p:sldIdLst>
    <p:sldId id="316" r:id="rId2"/>
    <p:sldId id="328" r:id="rId3"/>
    <p:sldId id="318" r:id="rId4"/>
    <p:sldId id="319" r:id="rId5"/>
    <p:sldId id="329" r:id="rId6"/>
    <p:sldId id="345" r:id="rId7"/>
    <p:sldId id="330" r:id="rId8"/>
    <p:sldId id="331" r:id="rId9"/>
    <p:sldId id="332" r:id="rId10"/>
    <p:sldId id="333" r:id="rId11"/>
    <p:sldId id="334" r:id="rId12"/>
    <p:sldId id="335" r:id="rId13"/>
    <p:sldId id="336" r:id="rId14"/>
    <p:sldId id="342" r:id="rId15"/>
    <p:sldId id="343" r:id="rId16"/>
    <p:sldId id="344" r:id="rId17"/>
    <p:sldId id="337" r:id="rId18"/>
    <p:sldId id="338" r:id="rId19"/>
    <p:sldId id="339" r:id="rId20"/>
    <p:sldId id="32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8" autoAdjust="0"/>
    <p:restoredTop sz="68299"/>
  </p:normalViewPr>
  <p:slideViewPr>
    <p:cSldViewPr snapToGrid="0">
      <p:cViewPr varScale="1">
        <p:scale>
          <a:sx n="67" d="100"/>
          <a:sy n="67" d="100"/>
        </p:scale>
        <p:origin x="200" y="25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59" d="100"/>
          <a:sy n="59" d="100"/>
        </p:scale>
        <p:origin x="319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A9EEE-91B7-EF41-988D-5EAEDF194721}" type="datetimeFigureOut">
              <a:rPr lang="en-US" smtClean="0"/>
              <a:t>2/25/23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C835D-A7AA-4F47-9BDA-498A357A2468}" type="slidenum">
              <a:rPr lang="en-US" smtClean="0"/>
              <a:t>‹#›</a:t>
            </a:fld>
            <a:endParaRPr lang="en-US"/>
          </a:p>
        </p:txBody>
      </p:sp>
    </p:spTree>
    <p:extLst>
      <p:ext uri="{BB962C8B-B14F-4D97-AF65-F5344CB8AC3E}">
        <p14:creationId xmlns:p14="http://schemas.microsoft.com/office/powerpoint/2010/main" val="277152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1</a:t>
            </a:fld>
            <a:endParaRPr lang="en-US"/>
          </a:p>
        </p:txBody>
      </p:sp>
    </p:spTree>
    <p:extLst>
      <p:ext uri="{BB962C8B-B14F-4D97-AF65-F5344CB8AC3E}">
        <p14:creationId xmlns:p14="http://schemas.microsoft.com/office/powerpoint/2010/main" val="2310247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13</a:t>
            </a:fld>
            <a:endParaRPr lang="en-US"/>
          </a:p>
        </p:txBody>
      </p:sp>
    </p:spTree>
    <p:extLst>
      <p:ext uri="{BB962C8B-B14F-4D97-AF65-F5344CB8AC3E}">
        <p14:creationId xmlns:p14="http://schemas.microsoft.com/office/powerpoint/2010/main" val="826162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17</a:t>
            </a:fld>
            <a:endParaRPr lang="en-US"/>
          </a:p>
        </p:txBody>
      </p:sp>
    </p:spTree>
    <p:extLst>
      <p:ext uri="{BB962C8B-B14F-4D97-AF65-F5344CB8AC3E}">
        <p14:creationId xmlns:p14="http://schemas.microsoft.com/office/powerpoint/2010/main" val="2158001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18</a:t>
            </a:fld>
            <a:endParaRPr lang="en-US"/>
          </a:p>
        </p:txBody>
      </p:sp>
    </p:spTree>
    <p:extLst>
      <p:ext uri="{BB962C8B-B14F-4D97-AF65-F5344CB8AC3E}">
        <p14:creationId xmlns:p14="http://schemas.microsoft.com/office/powerpoint/2010/main" val="2285635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19</a:t>
            </a:fld>
            <a:endParaRPr lang="en-US"/>
          </a:p>
        </p:txBody>
      </p:sp>
    </p:spTree>
    <p:extLst>
      <p:ext uri="{BB962C8B-B14F-4D97-AF65-F5344CB8AC3E}">
        <p14:creationId xmlns:p14="http://schemas.microsoft.com/office/powerpoint/2010/main" val="4138510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20</a:t>
            </a:fld>
            <a:endParaRPr lang="en-US"/>
          </a:p>
        </p:txBody>
      </p:sp>
    </p:spTree>
    <p:extLst>
      <p:ext uri="{BB962C8B-B14F-4D97-AF65-F5344CB8AC3E}">
        <p14:creationId xmlns:p14="http://schemas.microsoft.com/office/powerpoint/2010/main" val="1843736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2</a:t>
            </a:fld>
            <a:endParaRPr lang="en-US"/>
          </a:p>
        </p:txBody>
      </p:sp>
    </p:spTree>
    <p:extLst>
      <p:ext uri="{BB962C8B-B14F-4D97-AF65-F5344CB8AC3E}">
        <p14:creationId xmlns:p14="http://schemas.microsoft.com/office/powerpoint/2010/main" val="134612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3</a:t>
            </a:fld>
            <a:endParaRPr lang="en-US"/>
          </a:p>
        </p:txBody>
      </p:sp>
    </p:spTree>
    <p:extLst>
      <p:ext uri="{BB962C8B-B14F-4D97-AF65-F5344CB8AC3E}">
        <p14:creationId xmlns:p14="http://schemas.microsoft.com/office/powerpoint/2010/main" val="232263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12 years (2006 – 2019)</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Sidebars and Film Series</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Local Heroes film series sponsor / 2006 – 2019 (all 14 years)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Cinema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Español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sidebar sponsor / 2006 – 2019 (all 14 years)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African Diaspora sidebar sponsor / 2008 – 2019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Pan Asian sidebar sponsor / 2008 – 2019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CSU connections throughout the years: (served on CIFF Board of Directors)</a:t>
            </a:r>
          </a:p>
          <a:p>
            <a:pPr marL="0" marR="0">
              <a:spcBef>
                <a:spcPts val="0"/>
              </a:spcBef>
              <a:spcAft>
                <a:spcPts val="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Njeri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Nuru</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-Holm / 2006 – 2012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Byron White / 2013 – 2017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Frederic Lahey / 2017 – 2020</a:t>
            </a:r>
          </a:p>
          <a:p>
            <a:pPr>
              <a:buFont typeface="Arial" panose="020B0604020202020204" pitchFamily="34" charset="0"/>
              <a:buChar cha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4</a:t>
            </a:fld>
            <a:endParaRPr lang="en-US"/>
          </a:p>
        </p:txBody>
      </p:sp>
    </p:spTree>
    <p:extLst>
      <p:ext uri="{BB962C8B-B14F-4D97-AF65-F5344CB8AC3E}">
        <p14:creationId xmlns:p14="http://schemas.microsoft.com/office/powerpoint/2010/main" val="945714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5</a:t>
            </a:fld>
            <a:endParaRPr lang="en-US"/>
          </a:p>
        </p:txBody>
      </p:sp>
    </p:spTree>
    <p:extLst>
      <p:ext uri="{BB962C8B-B14F-4D97-AF65-F5344CB8AC3E}">
        <p14:creationId xmlns:p14="http://schemas.microsoft.com/office/powerpoint/2010/main" val="126541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6</a:t>
            </a:fld>
            <a:endParaRPr lang="en-US"/>
          </a:p>
        </p:txBody>
      </p:sp>
    </p:spTree>
    <p:extLst>
      <p:ext uri="{BB962C8B-B14F-4D97-AF65-F5344CB8AC3E}">
        <p14:creationId xmlns:p14="http://schemas.microsoft.com/office/powerpoint/2010/main" val="1545787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8</a:t>
            </a:fld>
            <a:endParaRPr lang="en-US"/>
          </a:p>
        </p:txBody>
      </p:sp>
    </p:spTree>
    <p:extLst>
      <p:ext uri="{BB962C8B-B14F-4D97-AF65-F5344CB8AC3E}">
        <p14:creationId xmlns:p14="http://schemas.microsoft.com/office/powerpoint/2010/main" val="303139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10</a:t>
            </a:fld>
            <a:endParaRPr lang="en-US"/>
          </a:p>
        </p:txBody>
      </p:sp>
    </p:spTree>
    <p:extLst>
      <p:ext uri="{BB962C8B-B14F-4D97-AF65-F5344CB8AC3E}">
        <p14:creationId xmlns:p14="http://schemas.microsoft.com/office/powerpoint/2010/main" val="2026602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835D-A7AA-4F47-9BDA-498A357A2468}" type="slidenum">
              <a:rPr lang="en-US" smtClean="0"/>
              <a:t>11</a:t>
            </a:fld>
            <a:endParaRPr lang="en-US"/>
          </a:p>
        </p:txBody>
      </p:sp>
    </p:spTree>
    <p:extLst>
      <p:ext uri="{BB962C8B-B14F-4D97-AF65-F5344CB8AC3E}">
        <p14:creationId xmlns:p14="http://schemas.microsoft.com/office/powerpoint/2010/main" val="687901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C21BD4-133F-453B-8A97-4E9B6C6ECE28}"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08FA8-0E2C-4C1B-A5BF-9FA2160DFECB}" type="slidenum">
              <a:rPr lang="en-US" smtClean="0"/>
              <a:t>‹#›</a:t>
            </a:fld>
            <a:endParaRPr lang="en-US"/>
          </a:p>
        </p:txBody>
      </p:sp>
    </p:spTree>
    <p:extLst>
      <p:ext uri="{BB962C8B-B14F-4D97-AF65-F5344CB8AC3E}">
        <p14:creationId xmlns:p14="http://schemas.microsoft.com/office/powerpoint/2010/main" val="319421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C21BD4-133F-453B-8A97-4E9B6C6ECE28}"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08FA8-0E2C-4C1B-A5BF-9FA2160DFECB}" type="slidenum">
              <a:rPr lang="en-US" smtClean="0"/>
              <a:t>‹#›</a:t>
            </a:fld>
            <a:endParaRPr lang="en-US"/>
          </a:p>
        </p:txBody>
      </p:sp>
    </p:spTree>
    <p:extLst>
      <p:ext uri="{BB962C8B-B14F-4D97-AF65-F5344CB8AC3E}">
        <p14:creationId xmlns:p14="http://schemas.microsoft.com/office/powerpoint/2010/main" val="271439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C21BD4-133F-453B-8A97-4E9B6C6ECE28}"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08FA8-0E2C-4C1B-A5BF-9FA2160DFECB}" type="slidenum">
              <a:rPr lang="en-US" smtClean="0"/>
              <a:t>‹#›</a:t>
            </a:fld>
            <a:endParaRPr lang="en-US"/>
          </a:p>
        </p:txBody>
      </p:sp>
    </p:spTree>
    <p:extLst>
      <p:ext uri="{BB962C8B-B14F-4D97-AF65-F5344CB8AC3E}">
        <p14:creationId xmlns:p14="http://schemas.microsoft.com/office/powerpoint/2010/main" val="385113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C21BD4-133F-453B-8A97-4E9B6C6ECE28}"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08FA8-0E2C-4C1B-A5BF-9FA2160DFECB}" type="slidenum">
              <a:rPr lang="en-US" smtClean="0"/>
              <a:t>‹#›</a:t>
            </a:fld>
            <a:endParaRPr lang="en-US"/>
          </a:p>
        </p:txBody>
      </p:sp>
    </p:spTree>
    <p:extLst>
      <p:ext uri="{BB962C8B-B14F-4D97-AF65-F5344CB8AC3E}">
        <p14:creationId xmlns:p14="http://schemas.microsoft.com/office/powerpoint/2010/main" val="2477896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C21BD4-133F-453B-8A97-4E9B6C6ECE28}" type="datetimeFigureOut">
              <a:rPr lang="en-US" smtClean="0"/>
              <a:t>2/25/23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08FA8-0E2C-4C1B-A5BF-9FA2160DFECB}" type="slidenum">
              <a:rPr lang="en-US" smtClean="0"/>
              <a:t>‹#›</a:t>
            </a:fld>
            <a:endParaRPr lang="en-US"/>
          </a:p>
        </p:txBody>
      </p:sp>
    </p:spTree>
    <p:extLst>
      <p:ext uri="{BB962C8B-B14F-4D97-AF65-F5344CB8AC3E}">
        <p14:creationId xmlns:p14="http://schemas.microsoft.com/office/powerpoint/2010/main" val="1101577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C21BD4-133F-453B-8A97-4E9B6C6ECE28}" type="datetimeFigureOut">
              <a:rPr lang="en-US" smtClean="0"/>
              <a:t>2/25/23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08FA8-0E2C-4C1B-A5BF-9FA2160DFECB}" type="slidenum">
              <a:rPr lang="en-US" smtClean="0"/>
              <a:t>‹#›</a:t>
            </a:fld>
            <a:endParaRPr lang="en-US"/>
          </a:p>
        </p:txBody>
      </p:sp>
    </p:spTree>
    <p:extLst>
      <p:ext uri="{BB962C8B-B14F-4D97-AF65-F5344CB8AC3E}">
        <p14:creationId xmlns:p14="http://schemas.microsoft.com/office/powerpoint/2010/main" val="173846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C21BD4-133F-453B-8A97-4E9B6C6ECE28}" type="datetimeFigureOut">
              <a:rPr lang="en-US" smtClean="0"/>
              <a:t>2/25/23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E08FA8-0E2C-4C1B-A5BF-9FA2160DFECB}" type="slidenum">
              <a:rPr lang="en-US" smtClean="0"/>
              <a:t>‹#›</a:t>
            </a:fld>
            <a:endParaRPr lang="en-US"/>
          </a:p>
        </p:txBody>
      </p:sp>
    </p:spTree>
    <p:extLst>
      <p:ext uri="{BB962C8B-B14F-4D97-AF65-F5344CB8AC3E}">
        <p14:creationId xmlns:p14="http://schemas.microsoft.com/office/powerpoint/2010/main" val="2305554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C21BD4-133F-453B-8A97-4E9B6C6ECE28}" type="datetimeFigureOut">
              <a:rPr lang="en-US" smtClean="0"/>
              <a:t>2/25/23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E08FA8-0E2C-4C1B-A5BF-9FA2160DFECB}" type="slidenum">
              <a:rPr lang="en-US" smtClean="0"/>
              <a:t>‹#›</a:t>
            </a:fld>
            <a:endParaRPr lang="en-US"/>
          </a:p>
        </p:txBody>
      </p:sp>
    </p:spTree>
    <p:extLst>
      <p:ext uri="{BB962C8B-B14F-4D97-AF65-F5344CB8AC3E}">
        <p14:creationId xmlns:p14="http://schemas.microsoft.com/office/powerpoint/2010/main" val="225894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C21BD4-133F-453B-8A97-4E9B6C6ECE28}" type="datetimeFigureOut">
              <a:rPr lang="en-US" smtClean="0"/>
              <a:t>2/25/23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E08FA8-0E2C-4C1B-A5BF-9FA2160DFECB}" type="slidenum">
              <a:rPr lang="en-US" smtClean="0"/>
              <a:t>‹#›</a:t>
            </a:fld>
            <a:endParaRPr lang="en-US"/>
          </a:p>
        </p:txBody>
      </p:sp>
    </p:spTree>
    <p:extLst>
      <p:ext uri="{BB962C8B-B14F-4D97-AF65-F5344CB8AC3E}">
        <p14:creationId xmlns:p14="http://schemas.microsoft.com/office/powerpoint/2010/main" val="2984722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21BD4-133F-453B-8A97-4E9B6C6ECE28}" type="datetimeFigureOut">
              <a:rPr lang="en-US" smtClean="0"/>
              <a:t>2/25/23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08FA8-0E2C-4C1B-A5BF-9FA2160DFECB}" type="slidenum">
              <a:rPr lang="en-US" smtClean="0"/>
              <a:t>‹#›</a:t>
            </a:fld>
            <a:endParaRPr lang="en-US"/>
          </a:p>
        </p:txBody>
      </p:sp>
    </p:spTree>
    <p:extLst>
      <p:ext uri="{BB962C8B-B14F-4D97-AF65-F5344CB8AC3E}">
        <p14:creationId xmlns:p14="http://schemas.microsoft.com/office/powerpoint/2010/main" val="113306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21BD4-133F-453B-8A97-4E9B6C6ECE28}" type="datetimeFigureOut">
              <a:rPr lang="en-US" smtClean="0"/>
              <a:t>2/25/23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08FA8-0E2C-4C1B-A5BF-9FA2160DFECB}" type="slidenum">
              <a:rPr lang="en-US" smtClean="0"/>
              <a:t>‹#›</a:t>
            </a:fld>
            <a:endParaRPr lang="en-US"/>
          </a:p>
        </p:txBody>
      </p:sp>
    </p:spTree>
    <p:extLst>
      <p:ext uri="{BB962C8B-B14F-4D97-AF65-F5344CB8AC3E}">
        <p14:creationId xmlns:p14="http://schemas.microsoft.com/office/powerpoint/2010/main" val="2587014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21BD4-133F-453B-8A97-4E9B6C6ECE28}" type="datetimeFigureOut">
              <a:rPr lang="en-US" smtClean="0"/>
              <a:t>2/25/23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E08FA8-0E2C-4C1B-A5BF-9FA2160DFECB}" type="slidenum">
              <a:rPr lang="en-US" smtClean="0"/>
              <a:t>‹#›</a:t>
            </a:fld>
            <a:endParaRPr lang="en-US"/>
          </a:p>
        </p:txBody>
      </p:sp>
    </p:spTree>
    <p:extLst>
      <p:ext uri="{BB962C8B-B14F-4D97-AF65-F5344CB8AC3E}">
        <p14:creationId xmlns:p14="http://schemas.microsoft.com/office/powerpoint/2010/main" val="34359557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DF617-5135-8A1E-9B55-F0F28367E513}"/>
              </a:ext>
            </a:extLst>
          </p:cNvPr>
          <p:cNvSpPr>
            <a:spLocks noGrp="1"/>
          </p:cNvSpPr>
          <p:nvPr>
            <p:ph type="ctrTitle"/>
          </p:nvPr>
        </p:nvSpPr>
        <p:spPr>
          <a:xfrm>
            <a:off x="554286" y="1463040"/>
            <a:ext cx="11072647" cy="902151"/>
          </a:xfrm>
        </p:spPr>
        <p:txBody>
          <a:bodyPr>
            <a:normAutofit fontScale="90000"/>
          </a:bodyPr>
          <a:lstStyle/>
          <a:p>
            <a:pPr algn="l"/>
            <a:r>
              <a:rPr lang="en-US" sz="3200" b="1" dirty="0"/>
              <a:t>Teaching the Cleveland International Film Festival:</a:t>
            </a:r>
            <a:br>
              <a:rPr lang="en-US" sz="3200" dirty="0"/>
            </a:br>
            <a:r>
              <a:rPr lang="en-US" sz="3200" dirty="0"/>
              <a:t> </a:t>
            </a:r>
            <a:endParaRPr lang="en-US" sz="4000" dirty="0"/>
          </a:p>
        </p:txBody>
      </p:sp>
      <p:sp>
        <p:nvSpPr>
          <p:cNvPr id="3" name="Subtitle 2">
            <a:extLst>
              <a:ext uri="{FF2B5EF4-FFF2-40B4-BE49-F238E27FC236}">
                <a16:creationId xmlns:a16="http://schemas.microsoft.com/office/drawing/2014/main" id="{CAFA5F3C-A206-2A78-2486-299907517467}"/>
              </a:ext>
            </a:extLst>
          </p:cNvPr>
          <p:cNvSpPr>
            <a:spLocks noGrp="1"/>
          </p:cNvSpPr>
          <p:nvPr>
            <p:ph type="subTitle" idx="1"/>
          </p:nvPr>
        </p:nvSpPr>
        <p:spPr>
          <a:xfrm>
            <a:off x="798786" y="4675469"/>
            <a:ext cx="5696607" cy="1655762"/>
          </a:xfrm>
        </p:spPr>
        <p:txBody>
          <a:bodyPr>
            <a:normAutofit lnSpcReduction="10000"/>
          </a:bodyPr>
          <a:lstStyle/>
          <a:p>
            <a:pPr algn="l"/>
            <a:r>
              <a:rPr lang="en-US" dirty="0"/>
              <a:t>Cigdem Slankard</a:t>
            </a:r>
          </a:p>
          <a:p>
            <a:pPr algn="l"/>
            <a:r>
              <a:rPr lang="en-US" dirty="0"/>
              <a:t>Interim Director &amp; Associate Professor</a:t>
            </a:r>
          </a:p>
          <a:p>
            <a:pPr algn="l"/>
            <a:r>
              <a:rPr lang="en-US" dirty="0"/>
              <a:t>School of Film &amp; Media Arts</a:t>
            </a:r>
          </a:p>
          <a:p>
            <a:pPr algn="l"/>
            <a:r>
              <a:rPr lang="en-US" dirty="0"/>
              <a:t>Cleveland State University</a:t>
            </a:r>
          </a:p>
          <a:p>
            <a:endParaRPr lang="en-US" dirty="0"/>
          </a:p>
          <a:p>
            <a:endParaRPr lang="en-US" dirty="0"/>
          </a:p>
        </p:txBody>
      </p:sp>
      <p:cxnSp>
        <p:nvCxnSpPr>
          <p:cNvPr id="8" name="Straight Connector 7">
            <a:extLst>
              <a:ext uri="{FF2B5EF4-FFF2-40B4-BE49-F238E27FC236}">
                <a16:creationId xmlns:a16="http://schemas.microsoft.com/office/drawing/2014/main" id="{C38F374D-897D-183B-62B1-5238E4ADCAE1}"/>
              </a:ext>
            </a:extLst>
          </p:cNvPr>
          <p:cNvCxnSpPr/>
          <p:nvPr/>
        </p:nvCxnSpPr>
        <p:spPr>
          <a:xfrm>
            <a:off x="0" y="2007431"/>
            <a:ext cx="1221827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ECCDA13A-227B-D77F-B7EC-6984E7515355}"/>
              </a:ext>
            </a:extLst>
          </p:cNvPr>
          <p:cNvSpPr txBox="1">
            <a:spLocks/>
          </p:cNvSpPr>
          <p:nvPr/>
        </p:nvSpPr>
        <p:spPr>
          <a:xfrm>
            <a:off x="554285" y="2182531"/>
            <a:ext cx="11072647" cy="6990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Filmmaker Panels at the School of Film &amp; Media Arts</a:t>
            </a:r>
          </a:p>
        </p:txBody>
      </p:sp>
      <p:pic>
        <p:nvPicPr>
          <p:cNvPr id="11" name="Picture 10">
            <a:extLst>
              <a:ext uri="{FF2B5EF4-FFF2-40B4-BE49-F238E27FC236}">
                <a16:creationId xmlns:a16="http://schemas.microsoft.com/office/drawing/2014/main" id="{E03E1F76-5164-D6B6-3F5E-5BADF9BAA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3190" y="4675469"/>
            <a:ext cx="5070024" cy="1585645"/>
          </a:xfrm>
          <a:prstGeom prst="rect">
            <a:avLst/>
          </a:prstGeom>
        </p:spPr>
      </p:pic>
    </p:spTree>
    <p:extLst>
      <p:ext uri="{BB962C8B-B14F-4D97-AF65-F5344CB8AC3E}">
        <p14:creationId xmlns:p14="http://schemas.microsoft.com/office/powerpoint/2010/main" val="2059185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4E4F5-7BFC-EDD8-58E0-ECB88E187A72}"/>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Relaunched in 2022 at FMA</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Text&#10;&#10;Description automatically generated">
            <a:extLst>
              <a:ext uri="{FF2B5EF4-FFF2-40B4-BE49-F238E27FC236}">
                <a16:creationId xmlns:a16="http://schemas.microsoft.com/office/drawing/2014/main" id="{ECA0AA11-6780-B405-3264-657A336ED5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59137" y="492573"/>
            <a:ext cx="4542915" cy="5880796"/>
          </a:xfrm>
          <a:prstGeom prst="rect">
            <a:avLst/>
          </a:prstGeom>
        </p:spPr>
      </p:pic>
    </p:spTree>
    <p:extLst>
      <p:ext uri="{BB962C8B-B14F-4D97-AF65-F5344CB8AC3E}">
        <p14:creationId xmlns:p14="http://schemas.microsoft.com/office/powerpoint/2010/main" val="3113914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6894B-9CBD-67C5-E07F-37B1509AEBB5}"/>
              </a:ext>
            </a:extLst>
          </p:cNvPr>
          <p:cNvSpPr>
            <a:spLocks noGrp="1"/>
          </p:cNvSpPr>
          <p:nvPr>
            <p:ph idx="1"/>
          </p:nvPr>
        </p:nvSpPr>
        <p:spPr/>
        <p:txBody>
          <a:bodyPr/>
          <a:lstStyle/>
          <a:p>
            <a:pPr marL="0" indent="0">
              <a:buNone/>
            </a:pPr>
            <a:r>
              <a:rPr lang="en-US" dirty="0"/>
              <a:t>Featuring filmmakers whose work is included in the 46th Cleveland International Film Festival and moderated by members of the CSU faculty, the panels will focus on the art, craft, business, and impact of film production for both narrative and documentary forms.  Each panel will include an audience Q&amp;A component. All panels are free and open to the public.</a:t>
            </a:r>
          </a:p>
          <a:p>
            <a:endParaRPr lang="en-US" dirty="0"/>
          </a:p>
        </p:txBody>
      </p:sp>
    </p:spTree>
    <p:extLst>
      <p:ext uri="{BB962C8B-B14F-4D97-AF65-F5344CB8AC3E}">
        <p14:creationId xmlns:p14="http://schemas.microsoft.com/office/powerpoint/2010/main" val="3092715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2F9947E2-3FBF-1591-F28D-85058B3219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4404" y="643467"/>
            <a:ext cx="9523192"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604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5A4CD612-9D0B-189D-42C4-6A7786C2B7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467" y="661841"/>
            <a:ext cx="10905066" cy="5534318"/>
          </a:xfrm>
          <a:prstGeom prst="rect">
            <a:avLst/>
          </a:prstGeom>
        </p:spPr>
      </p:pic>
    </p:spTree>
    <p:extLst>
      <p:ext uri="{BB962C8B-B14F-4D97-AF65-F5344CB8AC3E}">
        <p14:creationId xmlns:p14="http://schemas.microsoft.com/office/powerpoint/2010/main" val="3314468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men sitting on a bench in front of a building&#10;&#10;Description automatically generated with medium confidence">
            <a:extLst>
              <a:ext uri="{FF2B5EF4-FFF2-40B4-BE49-F238E27FC236}">
                <a16:creationId xmlns:a16="http://schemas.microsoft.com/office/drawing/2014/main" id="{29329AC6-4FEC-B9C8-17E7-96FDA16AC2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984" b="11030"/>
          <a:stretch/>
        </p:blipFill>
        <p:spPr>
          <a:xfrm>
            <a:off x="20" y="1282"/>
            <a:ext cx="12191980" cy="6856718"/>
          </a:xfrm>
          <a:prstGeom prst="rect">
            <a:avLst/>
          </a:prstGeom>
        </p:spPr>
      </p:pic>
    </p:spTree>
    <p:extLst>
      <p:ext uri="{BB962C8B-B14F-4D97-AF65-F5344CB8AC3E}">
        <p14:creationId xmlns:p14="http://schemas.microsoft.com/office/powerpoint/2010/main" val="202582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DA5260-86B1-C2F0-C1FF-FBB9DE01C63E}"/>
              </a:ext>
            </a:extLst>
          </p:cNvPr>
          <p:cNvSpPr>
            <a:spLocks noGrp="1"/>
          </p:cNvSpPr>
          <p:nvPr>
            <p:ph type="title"/>
          </p:nvPr>
        </p:nvSpPr>
        <p:spPr>
          <a:xfrm>
            <a:off x="838199" y="548464"/>
            <a:ext cx="3807187" cy="2228074"/>
          </a:xfrm>
        </p:spPr>
        <p:txBody>
          <a:bodyPr>
            <a:normAutofit/>
          </a:bodyPr>
          <a:lstStyle/>
          <a:p>
            <a:endParaRPr lang="en-US" sz="4000"/>
          </a:p>
        </p:txBody>
      </p:sp>
      <p:pic>
        <p:nvPicPr>
          <p:cNvPr id="7" name="Content Placeholder 6" descr="A person standing in front of a group of people&#10;&#10;Description automatically generated with medium confidence">
            <a:extLst>
              <a:ext uri="{FF2B5EF4-FFF2-40B4-BE49-F238E27FC236}">
                <a16:creationId xmlns:a16="http://schemas.microsoft.com/office/drawing/2014/main" id="{41F99EA0-BC30-C8B9-948B-4B3A58D3E7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109317"/>
            <a:ext cx="3798888" cy="2849166"/>
          </a:xfrm>
        </p:spPr>
      </p:pic>
      <p:pic>
        <p:nvPicPr>
          <p:cNvPr id="5" name="Content Placeholder 4" descr="A group of people sitting on a bench in front of a building&#10;&#10;Description automatically generated with medium confidence">
            <a:extLst>
              <a:ext uri="{FF2B5EF4-FFF2-40B4-BE49-F238E27FC236}">
                <a16:creationId xmlns:a16="http://schemas.microsoft.com/office/drawing/2014/main" id="{2CE80A13-C17A-99B2-73E2-7160F84CB9EE}"/>
              </a:ext>
            </a:extLst>
          </p:cNvPr>
          <p:cNvPicPr>
            <a:picLocks noChangeAspect="1"/>
          </p:cNvPicPr>
          <p:nvPr/>
        </p:nvPicPr>
        <p:blipFill rotWithShape="1">
          <a:blip r:embed="rId3">
            <a:extLst>
              <a:ext uri="{28A0092B-C50C-407E-A947-70E740481C1C}">
                <a14:useLocalDpi xmlns:a14="http://schemas.microsoft.com/office/drawing/2010/main" val="0"/>
              </a:ext>
            </a:extLst>
          </a:blip>
          <a:srcRect l="6800"/>
          <a:stretch/>
        </p:blipFill>
        <p:spPr>
          <a:xfrm>
            <a:off x="5010386" y="10"/>
            <a:ext cx="7181613" cy="6857990"/>
          </a:xfrm>
          <a:prstGeom prst="rect">
            <a:avLst/>
          </a:prstGeom>
          <a:effectLst/>
        </p:spPr>
      </p:pic>
    </p:spTree>
    <p:extLst>
      <p:ext uri="{BB962C8B-B14F-4D97-AF65-F5344CB8AC3E}">
        <p14:creationId xmlns:p14="http://schemas.microsoft.com/office/powerpoint/2010/main" val="943526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sitting in chairs&#10;&#10;Description automatically generated with medium confidence">
            <a:extLst>
              <a:ext uri="{FF2B5EF4-FFF2-40B4-BE49-F238E27FC236}">
                <a16:creationId xmlns:a16="http://schemas.microsoft.com/office/drawing/2014/main" id="{BB6BE58D-3EBF-FA85-86F6-696D0A73F3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161" b="884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119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06E3A2C-A024-1CE0-3590-C44C61112F32}"/>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CIFF Filmmaker Panels </a:t>
            </a:r>
            <a:br>
              <a:rPr lang="en-US" kern="1200" dirty="0">
                <a:solidFill>
                  <a:schemeClr val="tx1"/>
                </a:solidFill>
                <a:latin typeface="+mj-lt"/>
                <a:ea typeface="+mj-ea"/>
                <a:cs typeface="+mj-cs"/>
              </a:rPr>
            </a:br>
            <a:r>
              <a:rPr lang="en-US" kern="1200" dirty="0">
                <a:solidFill>
                  <a:schemeClr val="tx1"/>
                </a:solidFill>
                <a:latin typeface="+mj-lt"/>
                <a:ea typeface="+mj-ea"/>
                <a:cs typeface="+mj-cs"/>
              </a:rPr>
              <a:t>2023</a:t>
            </a:r>
          </a:p>
        </p:txBody>
      </p:sp>
      <p:pic>
        <p:nvPicPr>
          <p:cNvPr id="5" name="Content Placeholder 4" descr="Text&#10;&#10;Description automatically generated">
            <a:extLst>
              <a:ext uri="{FF2B5EF4-FFF2-40B4-BE49-F238E27FC236}">
                <a16:creationId xmlns:a16="http://schemas.microsoft.com/office/drawing/2014/main" id="{087574A9-C5E5-FC88-8ACF-3AB3E70124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14235" y="578738"/>
            <a:ext cx="3671680" cy="5670549"/>
          </a:xfrm>
          <a:prstGeom prst="rect">
            <a:avLst/>
          </a:prstGeom>
        </p:spPr>
      </p:pic>
    </p:spTree>
    <p:extLst>
      <p:ext uri="{BB962C8B-B14F-4D97-AF65-F5344CB8AC3E}">
        <p14:creationId xmlns:p14="http://schemas.microsoft.com/office/powerpoint/2010/main" val="3831248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9308FB1F-CF94-A9F9-B497-F381C5092E5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840" b="9320"/>
          <a:stretch/>
        </p:blipFill>
        <p:spPr>
          <a:xfrm>
            <a:off x="1143006" y="643466"/>
            <a:ext cx="9905988" cy="5571067"/>
          </a:xfrm>
          <a:prstGeom prst="rect">
            <a:avLst/>
          </a:prstGeom>
        </p:spPr>
      </p:pic>
    </p:spTree>
    <p:extLst>
      <p:ext uri="{BB962C8B-B14F-4D97-AF65-F5344CB8AC3E}">
        <p14:creationId xmlns:p14="http://schemas.microsoft.com/office/powerpoint/2010/main" val="883839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99D4BBD5-E39E-DE6B-DA08-09E55A3693E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4273"/>
          <a:stretch/>
        </p:blipFill>
        <p:spPr>
          <a:xfrm>
            <a:off x="1143023" y="643466"/>
            <a:ext cx="9905954" cy="5571067"/>
          </a:xfrm>
          <a:prstGeom prst="rect">
            <a:avLst/>
          </a:prstGeom>
        </p:spPr>
      </p:pic>
    </p:spTree>
    <p:extLst>
      <p:ext uri="{BB962C8B-B14F-4D97-AF65-F5344CB8AC3E}">
        <p14:creationId xmlns:p14="http://schemas.microsoft.com/office/powerpoint/2010/main" val="197553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company name&#10;&#10;Description automatically generated">
            <a:extLst>
              <a:ext uri="{FF2B5EF4-FFF2-40B4-BE49-F238E27FC236}">
                <a16:creationId xmlns:a16="http://schemas.microsoft.com/office/drawing/2014/main" id="{CE29D847-7920-D58C-673D-B475CB3DF67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094" r="-1" b="-1"/>
          <a:stretch/>
        </p:blipFill>
        <p:spPr>
          <a:xfrm>
            <a:off x="20" y="1282"/>
            <a:ext cx="12191980" cy="6856718"/>
          </a:xfrm>
          <a:prstGeom prst="rect">
            <a:avLst/>
          </a:prstGeom>
        </p:spPr>
      </p:pic>
    </p:spTree>
    <p:extLst>
      <p:ext uri="{BB962C8B-B14F-4D97-AF65-F5344CB8AC3E}">
        <p14:creationId xmlns:p14="http://schemas.microsoft.com/office/powerpoint/2010/main" val="1457987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363DD5-B273-2DC9-0E92-D6246B42AF47}"/>
              </a:ext>
            </a:extLst>
          </p:cNvPr>
          <p:cNvSpPr>
            <a:spLocks noGrp="1"/>
          </p:cNvSpPr>
          <p:nvPr>
            <p:ph idx="1"/>
          </p:nvPr>
        </p:nvSpPr>
        <p:spPr>
          <a:xfrm>
            <a:off x="3121427" y="1858580"/>
            <a:ext cx="5597271" cy="3042311"/>
          </a:xfrm>
        </p:spPr>
        <p:txBody>
          <a:bodyPr>
            <a:normAutofit fontScale="92500" lnSpcReduction="10000"/>
          </a:bodyPr>
          <a:lstStyle/>
          <a:p>
            <a:pPr marL="0" indent="0" algn="ctr">
              <a:buNone/>
            </a:pPr>
            <a:r>
              <a:rPr lang="en-US" sz="4000" dirty="0"/>
              <a:t>THANK YOU.</a:t>
            </a:r>
          </a:p>
          <a:p>
            <a:pPr marL="0" indent="0" algn="ctr">
              <a:buNone/>
            </a:pPr>
            <a:endParaRPr lang="en-US" dirty="0"/>
          </a:p>
          <a:p>
            <a:pPr marL="0" indent="0" algn="ctr">
              <a:buNone/>
            </a:pPr>
            <a:r>
              <a:rPr lang="en-US" sz="2400" dirty="0"/>
              <a:t>Cigdem Slankard</a:t>
            </a:r>
          </a:p>
          <a:p>
            <a:pPr marL="0" indent="0" algn="ctr">
              <a:buNone/>
            </a:pPr>
            <a:r>
              <a:rPr lang="en-US" sz="2400" dirty="0"/>
              <a:t>Interim Director &amp; Associate Professor</a:t>
            </a:r>
          </a:p>
          <a:p>
            <a:pPr marL="0" indent="0" algn="ctr">
              <a:buNone/>
            </a:pPr>
            <a:r>
              <a:rPr lang="en-US" sz="2400" dirty="0"/>
              <a:t>School of Film &amp; Media Arts</a:t>
            </a:r>
          </a:p>
          <a:p>
            <a:pPr marL="0" indent="0" algn="ctr">
              <a:buNone/>
            </a:pPr>
            <a:r>
              <a:rPr lang="en-US" sz="2400" dirty="0"/>
              <a:t>Cleveland State University</a:t>
            </a:r>
          </a:p>
          <a:p>
            <a:pPr marL="0" indent="0" algn="ctr">
              <a:buNone/>
            </a:pPr>
            <a:r>
              <a:rPr lang="en-US" sz="2400" dirty="0" err="1"/>
              <a:t>c.slankard@csuohio.edu</a:t>
            </a:r>
            <a:r>
              <a:rPr lang="en-US" sz="2400" dirty="0"/>
              <a:t> </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9483D455-8ABE-7110-0732-B54A930BB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884" y="4999420"/>
            <a:ext cx="3939067" cy="1231939"/>
          </a:xfrm>
          <a:prstGeom prst="rect">
            <a:avLst/>
          </a:prstGeom>
        </p:spPr>
      </p:pic>
    </p:spTree>
    <p:extLst>
      <p:ext uri="{BB962C8B-B14F-4D97-AF65-F5344CB8AC3E}">
        <p14:creationId xmlns:p14="http://schemas.microsoft.com/office/powerpoint/2010/main" val="2384004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Graphical user interface, text&#10;&#10;Description automatically generated with medium confidence">
            <a:extLst>
              <a:ext uri="{FF2B5EF4-FFF2-40B4-BE49-F238E27FC236}">
                <a16:creationId xmlns:a16="http://schemas.microsoft.com/office/drawing/2014/main" id="{AFE179E3-F829-52A2-C478-A17513053DC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094" b="1"/>
          <a:stretch/>
        </p:blipFill>
        <p:spPr>
          <a:xfrm>
            <a:off x="20" y="1282"/>
            <a:ext cx="12191980" cy="6856718"/>
          </a:xfrm>
          <a:prstGeom prst="rect">
            <a:avLst/>
          </a:prstGeom>
        </p:spPr>
      </p:pic>
    </p:spTree>
    <p:extLst>
      <p:ext uri="{BB962C8B-B14F-4D97-AF65-F5344CB8AC3E}">
        <p14:creationId xmlns:p14="http://schemas.microsoft.com/office/powerpoint/2010/main" val="1348772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B5FBB38-C247-C762-E2AC-111853670E3C}"/>
              </a:ext>
            </a:extLst>
          </p:cNvPr>
          <p:cNvPicPr>
            <a:picLocks noChangeAspect="1"/>
          </p:cNvPicPr>
          <p:nvPr/>
        </p:nvPicPr>
        <p:blipFill rotWithShape="1">
          <a:blip r:embed="rId3">
            <a:extLst>
              <a:ext uri="{28A0092B-C50C-407E-A947-70E740481C1C}">
                <a14:useLocalDpi xmlns:a14="http://schemas.microsoft.com/office/drawing/2010/main" val="0"/>
              </a:ext>
            </a:extLst>
          </a:blip>
          <a:srcRect r="6588" b="-1"/>
          <a:stretch/>
        </p:blipFill>
        <p:spPr>
          <a:xfrm>
            <a:off x="3525009" y="0"/>
            <a:ext cx="11063872" cy="7846818"/>
          </a:xfrm>
          <a:prstGeom prst="rect">
            <a:avLst/>
          </a:prstGeom>
        </p:spPr>
      </p:pic>
      <p:sp>
        <p:nvSpPr>
          <p:cNvPr id="20"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86776F4F-FE8B-626B-3E5B-1C3AB4B8F9DB}"/>
              </a:ext>
            </a:extLst>
          </p:cNvPr>
          <p:cNvSpPr txBox="1">
            <a:spLocks/>
          </p:cNvSpPr>
          <p:nvPr/>
        </p:nvSpPr>
        <p:spPr>
          <a:xfrm>
            <a:off x="722444" y="1673973"/>
            <a:ext cx="5945371" cy="1755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CSU - CIFF PARTNERSHIP</a:t>
            </a:r>
          </a:p>
          <a:p>
            <a:pPr marL="0" indent="0">
              <a:buNone/>
            </a:pPr>
            <a:r>
              <a:rPr lang="en-US" sz="3200" dirty="0"/>
              <a:t>2006 - present</a:t>
            </a:r>
          </a:p>
          <a:p>
            <a:pPr marL="0" indent="0">
              <a:buNone/>
            </a:pPr>
            <a:endParaRPr lang="en-US" sz="3200" dirty="0"/>
          </a:p>
          <a:p>
            <a:pPr marL="0" indent="0">
              <a:buNone/>
            </a:pPr>
            <a:endParaRPr lang="en-US" sz="3200" dirty="0"/>
          </a:p>
          <a:p>
            <a:endParaRPr lang="en-US" sz="3200" dirty="0"/>
          </a:p>
        </p:txBody>
      </p:sp>
      <p:sp>
        <p:nvSpPr>
          <p:cNvPr id="12" name="TextBox 11">
            <a:extLst>
              <a:ext uri="{FF2B5EF4-FFF2-40B4-BE49-F238E27FC236}">
                <a16:creationId xmlns:a16="http://schemas.microsoft.com/office/drawing/2014/main" id="{CC4CBDEF-95DE-A199-C5D9-6320DFEAD51E}"/>
              </a:ext>
            </a:extLst>
          </p:cNvPr>
          <p:cNvSpPr txBox="1"/>
          <p:nvPr/>
        </p:nvSpPr>
        <p:spPr>
          <a:xfrm>
            <a:off x="1807535" y="757038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68192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01FB-C964-50E1-8867-802EAADF1D41}"/>
              </a:ext>
            </a:extLst>
          </p:cNvPr>
          <p:cNvSpPr>
            <a:spLocks noGrp="1"/>
          </p:cNvSpPr>
          <p:nvPr>
            <p:ph type="title"/>
          </p:nvPr>
        </p:nvSpPr>
        <p:spPr/>
        <p:txBody>
          <a:bodyPr/>
          <a:lstStyle/>
          <a:p>
            <a:r>
              <a:rPr lang="en-US" dirty="0"/>
              <a:t>How Can CIFF Serve Educators?</a:t>
            </a:r>
          </a:p>
        </p:txBody>
      </p:sp>
      <p:sp>
        <p:nvSpPr>
          <p:cNvPr id="3" name="Content Placeholder 2">
            <a:extLst>
              <a:ext uri="{FF2B5EF4-FFF2-40B4-BE49-F238E27FC236}">
                <a16:creationId xmlns:a16="http://schemas.microsoft.com/office/drawing/2014/main" id="{EFF609E4-21F5-19E0-6210-447EDEA14DCF}"/>
              </a:ext>
            </a:extLst>
          </p:cNvPr>
          <p:cNvSpPr>
            <a:spLocks noGrp="1"/>
          </p:cNvSpPr>
          <p:nvPr>
            <p:ph idx="1"/>
          </p:nvPr>
        </p:nvSpPr>
        <p:spPr/>
        <p:txBody>
          <a:bodyPr/>
          <a:lstStyle/>
          <a:p>
            <a:pPr marL="0" indent="0">
              <a:buNone/>
            </a:pPr>
            <a:r>
              <a:rPr lang="en-US" dirty="0"/>
              <a:t>FMA Perspective:</a:t>
            </a:r>
          </a:p>
          <a:p>
            <a:r>
              <a:rPr lang="en-US" dirty="0"/>
              <a:t>Focusing on both content/story and form/technique</a:t>
            </a:r>
          </a:p>
          <a:p>
            <a:r>
              <a:rPr lang="en-US" dirty="0"/>
              <a:t>Filmmakers as guest speakers at FMA</a:t>
            </a:r>
          </a:p>
          <a:p>
            <a:r>
              <a:rPr lang="en-US" dirty="0"/>
              <a:t>Valuable professional experiences for students, such as internships, volunteer work, temporary positions</a:t>
            </a:r>
          </a:p>
          <a:p>
            <a:r>
              <a:rPr lang="en-US" dirty="0"/>
              <a:t>Engagement within the community and broadening horizons beyond their local environments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76779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1E02AA-5513-E673-88BD-A25AB3289834}"/>
              </a:ext>
            </a:extLst>
          </p:cNvPr>
          <p:cNvSpPr txBox="1"/>
          <p:nvPr/>
        </p:nvSpPr>
        <p:spPr>
          <a:xfrm>
            <a:off x="742950" y="742951"/>
            <a:ext cx="3476625" cy="496252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800" kern="1200" dirty="0">
                <a:solidFill>
                  <a:srgbClr val="FFFFFF"/>
                </a:solidFill>
                <a:latin typeface="+mj-lt"/>
                <a:ea typeface="+mj-ea"/>
                <a:cs typeface="+mj-cs"/>
              </a:rPr>
              <a:t>CIFF Opening Night, 2022</a:t>
            </a:r>
          </a:p>
          <a:p>
            <a:pPr algn="ctr" defTabSz="914400">
              <a:lnSpc>
                <a:spcPct val="90000"/>
              </a:lnSpc>
              <a:spcBef>
                <a:spcPct val="0"/>
              </a:spcBef>
              <a:spcAft>
                <a:spcPts val="600"/>
              </a:spcAft>
            </a:pPr>
            <a:r>
              <a:rPr lang="en-US" sz="4800" kern="1200" dirty="0">
                <a:solidFill>
                  <a:srgbClr val="FFFFFF"/>
                </a:solidFill>
                <a:latin typeface="+mj-lt"/>
                <a:ea typeface="+mj-ea"/>
                <a:cs typeface="+mj-cs"/>
              </a:rPr>
              <a:t>FMA students and faculty</a:t>
            </a:r>
          </a:p>
        </p:txBody>
      </p:sp>
      <p:pic>
        <p:nvPicPr>
          <p:cNvPr id="5" name="Content Placeholder 4" descr="A group of people posing for a photo&#10;&#10;Description automatically generated">
            <a:extLst>
              <a:ext uri="{FF2B5EF4-FFF2-40B4-BE49-F238E27FC236}">
                <a16:creationId xmlns:a16="http://schemas.microsoft.com/office/drawing/2014/main" id="{E7A22341-2736-9A25-05FE-C745260FD3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53822" y="647716"/>
            <a:ext cx="6553545" cy="5570510"/>
          </a:xfrm>
          <a:prstGeom prst="rect">
            <a:avLst/>
          </a:prstGeom>
        </p:spPr>
      </p:pic>
    </p:spTree>
    <p:extLst>
      <p:ext uri="{BB962C8B-B14F-4D97-AF65-F5344CB8AC3E}">
        <p14:creationId xmlns:p14="http://schemas.microsoft.com/office/powerpoint/2010/main" val="2984870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application, website&#10;&#10;Description automatically generated">
            <a:extLst>
              <a:ext uri="{FF2B5EF4-FFF2-40B4-BE49-F238E27FC236}">
                <a16:creationId xmlns:a16="http://schemas.microsoft.com/office/drawing/2014/main" id="{D8685C5D-37AC-D30F-D35D-E05F80C709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3803" y="457200"/>
            <a:ext cx="9664393" cy="5943600"/>
          </a:xfrm>
          <a:prstGeom prst="rect">
            <a:avLst/>
          </a:prstGeom>
        </p:spPr>
      </p:pic>
    </p:spTree>
    <p:extLst>
      <p:ext uri="{BB962C8B-B14F-4D97-AF65-F5344CB8AC3E}">
        <p14:creationId xmlns:p14="http://schemas.microsoft.com/office/powerpoint/2010/main" val="1432531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website&#10;&#10;Description automatically generated">
            <a:extLst>
              <a:ext uri="{FF2B5EF4-FFF2-40B4-BE49-F238E27FC236}">
                <a16:creationId xmlns:a16="http://schemas.microsoft.com/office/drawing/2014/main" id="{7D42969F-76B8-6A67-4AEF-8C0D2B2064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6535" y="643467"/>
            <a:ext cx="8738929" cy="5571066"/>
          </a:xfrm>
          <a:prstGeom prst="rect">
            <a:avLst/>
          </a:prstGeom>
        </p:spPr>
      </p:pic>
    </p:spTree>
    <p:extLst>
      <p:ext uri="{BB962C8B-B14F-4D97-AF65-F5344CB8AC3E}">
        <p14:creationId xmlns:p14="http://schemas.microsoft.com/office/powerpoint/2010/main" val="379200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F37B53-7990-1836-09A7-21D16E74755E}"/>
              </a:ext>
            </a:extLst>
          </p:cNvPr>
          <p:cNvSpPr>
            <a:spLocks noGrp="1"/>
          </p:cNvSpPr>
          <p:nvPr>
            <p:ph type="title"/>
          </p:nvPr>
        </p:nvSpPr>
        <p:spPr>
          <a:xfrm>
            <a:off x="630936" y="502920"/>
            <a:ext cx="3419856" cy="1463040"/>
          </a:xfrm>
        </p:spPr>
        <p:txBody>
          <a:bodyPr anchor="ctr">
            <a:normAutofit/>
          </a:bodyPr>
          <a:lstStyle/>
          <a:p>
            <a:r>
              <a:rPr lang="en-US" sz="3700"/>
              <a:t>CIFF Filmmakers Panels at CSU</a:t>
            </a:r>
          </a:p>
        </p:txBody>
      </p:sp>
      <p:sp>
        <p:nvSpPr>
          <p:cNvPr id="47"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A6F7DA-CAAE-E372-F616-3067538ED8E3}"/>
              </a:ext>
            </a:extLst>
          </p:cNvPr>
          <p:cNvSpPr>
            <a:spLocks noGrp="1"/>
          </p:cNvSpPr>
          <p:nvPr>
            <p:ph idx="1"/>
          </p:nvPr>
        </p:nvSpPr>
        <p:spPr>
          <a:xfrm>
            <a:off x="4654295" y="502920"/>
            <a:ext cx="6894576" cy="1463040"/>
          </a:xfrm>
        </p:spPr>
        <p:txBody>
          <a:bodyPr anchor="ctr">
            <a:normAutofit/>
          </a:bodyPr>
          <a:lstStyle/>
          <a:p>
            <a:pPr marL="0" indent="0">
              <a:buNone/>
            </a:pPr>
            <a:r>
              <a:rPr lang="en-US" sz="2200"/>
              <a:t>Started with the film program under the School of Communications</a:t>
            </a:r>
          </a:p>
          <a:p>
            <a:pPr marL="0" indent="0">
              <a:buNone/>
            </a:pPr>
            <a:endParaRPr lang="en-US" sz="2200"/>
          </a:p>
        </p:txBody>
      </p:sp>
      <p:pic>
        <p:nvPicPr>
          <p:cNvPr id="5" name="Picture 4" descr="Graphical user interface, text, application&#10;&#10;Description automatically generated">
            <a:extLst>
              <a:ext uri="{FF2B5EF4-FFF2-40B4-BE49-F238E27FC236}">
                <a16:creationId xmlns:a16="http://schemas.microsoft.com/office/drawing/2014/main" id="{9F4C0253-1D31-EFBF-AB4B-9B62C986B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918" y="2290936"/>
            <a:ext cx="7133971" cy="3959352"/>
          </a:xfrm>
          <a:prstGeom prst="rect">
            <a:avLst/>
          </a:prstGeom>
        </p:spPr>
      </p:pic>
    </p:spTree>
    <p:extLst>
      <p:ext uri="{BB962C8B-B14F-4D97-AF65-F5344CB8AC3E}">
        <p14:creationId xmlns:p14="http://schemas.microsoft.com/office/powerpoint/2010/main" val="521152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5769</TotalTime>
  <Words>326</Words>
  <Application>Microsoft Macintosh PowerPoint</Application>
  <PresentationFormat>Widescreen</PresentationFormat>
  <Paragraphs>54</Paragraphs>
  <Slides>20</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Teaching the Cleveland International Film Festival:  </vt:lpstr>
      <vt:lpstr>PowerPoint Presentation</vt:lpstr>
      <vt:lpstr>PowerPoint Presentation</vt:lpstr>
      <vt:lpstr>PowerPoint Presentation</vt:lpstr>
      <vt:lpstr>How Can CIFF Serve Educators?</vt:lpstr>
      <vt:lpstr>PowerPoint Presentation</vt:lpstr>
      <vt:lpstr>PowerPoint Presentation</vt:lpstr>
      <vt:lpstr>PowerPoint Presentation</vt:lpstr>
      <vt:lpstr>CIFF Filmmakers Panels at CSU</vt:lpstr>
      <vt:lpstr>Relaunched in 2022 at FMA</vt:lpstr>
      <vt:lpstr>PowerPoint Presentation</vt:lpstr>
      <vt:lpstr>PowerPoint Presentation</vt:lpstr>
      <vt:lpstr>PowerPoint Presentation</vt:lpstr>
      <vt:lpstr>PowerPoint Presentation</vt:lpstr>
      <vt:lpstr>PowerPoint Presentation</vt:lpstr>
      <vt:lpstr>PowerPoint Presentation</vt:lpstr>
      <vt:lpstr>CIFF Filmmaker Panels  2023</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 Film is a Startup Project</dc:title>
  <dc:creator>Buchinsky, Lynn</dc:creator>
  <cp:lastModifiedBy>Cigdem  Slankard</cp:lastModifiedBy>
  <cp:revision>37</cp:revision>
  <dcterms:created xsi:type="dcterms:W3CDTF">2020-05-11T18:41:03Z</dcterms:created>
  <dcterms:modified xsi:type="dcterms:W3CDTF">2023-02-26T18:40:33Z</dcterms:modified>
</cp:coreProperties>
</file>