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5" autoAdjust="0"/>
    <p:restoredTop sz="94660"/>
  </p:normalViewPr>
  <p:slideViewPr>
    <p:cSldViewPr snapToGrid="0">
      <p:cViewPr varScale="1">
        <p:scale>
          <a:sx n="48" d="100"/>
          <a:sy n="48" d="100"/>
        </p:scale>
        <p:origin x="6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5D138C-8D38-4B36-8E23-EE2503CF34BA}" type="datetimeFigureOut">
              <a:rPr lang="en-US" smtClean="0"/>
              <a:t>3/30/2023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A9ADB-58F6-4559-A5F7-4F0CEB5F97ED}" type="slidenum">
              <a:rPr lang="en-US" smtClean="0"/>
              <a:t>‹#›</a:t>
            </a:fld>
            <a:endParaRPr lang="en-US"/>
          </a:p>
        </p:txBody>
      </p:sp>
    </p:spTree>
    <p:extLst>
      <p:ext uri="{BB962C8B-B14F-4D97-AF65-F5344CB8AC3E}">
        <p14:creationId xmlns:p14="http://schemas.microsoft.com/office/powerpoint/2010/main" val="1063545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1</a:t>
            </a:fld>
            <a:endParaRPr lang="en-US"/>
          </a:p>
        </p:txBody>
      </p:sp>
    </p:spTree>
    <p:extLst>
      <p:ext uri="{BB962C8B-B14F-4D97-AF65-F5344CB8AC3E}">
        <p14:creationId xmlns:p14="http://schemas.microsoft.com/office/powerpoint/2010/main" val="195171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10</a:t>
            </a:fld>
            <a:endParaRPr lang="en-US"/>
          </a:p>
        </p:txBody>
      </p:sp>
    </p:spTree>
    <p:extLst>
      <p:ext uri="{BB962C8B-B14F-4D97-AF65-F5344CB8AC3E}">
        <p14:creationId xmlns:p14="http://schemas.microsoft.com/office/powerpoint/2010/main" val="317149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2</a:t>
            </a:fld>
            <a:endParaRPr lang="en-US"/>
          </a:p>
        </p:txBody>
      </p:sp>
    </p:spTree>
    <p:extLst>
      <p:ext uri="{BB962C8B-B14F-4D97-AF65-F5344CB8AC3E}">
        <p14:creationId xmlns:p14="http://schemas.microsoft.com/office/powerpoint/2010/main" val="984085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3</a:t>
            </a:fld>
            <a:endParaRPr lang="en-US"/>
          </a:p>
        </p:txBody>
      </p:sp>
    </p:spTree>
    <p:extLst>
      <p:ext uri="{BB962C8B-B14F-4D97-AF65-F5344CB8AC3E}">
        <p14:creationId xmlns:p14="http://schemas.microsoft.com/office/powerpoint/2010/main" val="227796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4</a:t>
            </a:fld>
            <a:endParaRPr lang="en-US"/>
          </a:p>
        </p:txBody>
      </p:sp>
    </p:spTree>
    <p:extLst>
      <p:ext uri="{BB962C8B-B14F-4D97-AF65-F5344CB8AC3E}">
        <p14:creationId xmlns:p14="http://schemas.microsoft.com/office/powerpoint/2010/main" val="284597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5</a:t>
            </a:fld>
            <a:endParaRPr lang="en-US"/>
          </a:p>
        </p:txBody>
      </p:sp>
    </p:spTree>
    <p:extLst>
      <p:ext uri="{BB962C8B-B14F-4D97-AF65-F5344CB8AC3E}">
        <p14:creationId xmlns:p14="http://schemas.microsoft.com/office/powerpoint/2010/main" val="261450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6</a:t>
            </a:fld>
            <a:endParaRPr lang="en-US"/>
          </a:p>
        </p:txBody>
      </p:sp>
    </p:spTree>
    <p:extLst>
      <p:ext uri="{BB962C8B-B14F-4D97-AF65-F5344CB8AC3E}">
        <p14:creationId xmlns:p14="http://schemas.microsoft.com/office/powerpoint/2010/main" val="4199176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7</a:t>
            </a:fld>
            <a:endParaRPr lang="en-US"/>
          </a:p>
        </p:txBody>
      </p:sp>
    </p:spTree>
    <p:extLst>
      <p:ext uri="{BB962C8B-B14F-4D97-AF65-F5344CB8AC3E}">
        <p14:creationId xmlns:p14="http://schemas.microsoft.com/office/powerpoint/2010/main" val="2532797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8</a:t>
            </a:fld>
            <a:endParaRPr lang="en-US"/>
          </a:p>
        </p:txBody>
      </p:sp>
    </p:spTree>
    <p:extLst>
      <p:ext uri="{BB962C8B-B14F-4D97-AF65-F5344CB8AC3E}">
        <p14:creationId xmlns:p14="http://schemas.microsoft.com/office/powerpoint/2010/main" val="1988927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B4A9ADB-58F6-4559-A5F7-4F0CEB5F97ED}" type="slidenum">
              <a:rPr lang="en-US" smtClean="0"/>
              <a:t>9</a:t>
            </a:fld>
            <a:endParaRPr lang="en-US"/>
          </a:p>
        </p:txBody>
      </p:sp>
    </p:spTree>
    <p:extLst>
      <p:ext uri="{BB962C8B-B14F-4D97-AF65-F5344CB8AC3E}">
        <p14:creationId xmlns:p14="http://schemas.microsoft.com/office/powerpoint/2010/main" val="193036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F9D8D-7E46-48DD-95C9-7F1E766B4F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2253B0-6FF5-46C5-8D22-0F3A3AF31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67AEB-0064-4A81-852D-61008AC6EE20}"/>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5" name="Footer Placeholder 4">
            <a:extLst>
              <a:ext uri="{FF2B5EF4-FFF2-40B4-BE49-F238E27FC236}">
                <a16:creationId xmlns:a16="http://schemas.microsoft.com/office/drawing/2014/main" id="{94009D20-033D-476F-A6F2-F0118A851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A7022-1468-49F9-AA33-C0458F66D894}"/>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209437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239DC-CE1B-4A42-BF46-8492B9CAE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CEE1D4-47CF-4FA5-B139-923A0F3537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CD8E1-8BDE-4B21-94C0-A7135446BBAA}"/>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5" name="Footer Placeholder 4">
            <a:extLst>
              <a:ext uri="{FF2B5EF4-FFF2-40B4-BE49-F238E27FC236}">
                <a16:creationId xmlns:a16="http://schemas.microsoft.com/office/drawing/2014/main" id="{C508BD2A-1DAC-465F-A417-A70ED883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485A58-966B-44D2-A176-E4E185B2D5A9}"/>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170163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F45AB-9A3A-4855-A80F-F81F5F75DD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77E54A-2B74-4DD2-B663-67D1DC8811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2D456-415E-4A93-AE74-E49D9B1F9E9D}"/>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5" name="Footer Placeholder 4">
            <a:extLst>
              <a:ext uri="{FF2B5EF4-FFF2-40B4-BE49-F238E27FC236}">
                <a16:creationId xmlns:a16="http://schemas.microsoft.com/office/drawing/2014/main" id="{523785DA-0115-4188-8C72-140B3A9B4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D14EB-76C6-4C9E-A0F5-94A4BC18A995}"/>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2583907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AC6C-4F3B-4FE7-A91B-50C84D7C0C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34FB11-0742-4F51-9D44-CEDDD77660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86390-2D57-47D3-A9BD-2BD0F946E849}"/>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5" name="Footer Placeholder 4">
            <a:extLst>
              <a:ext uri="{FF2B5EF4-FFF2-40B4-BE49-F238E27FC236}">
                <a16:creationId xmlns:a16="http://schemas.microsoft.com/office/drawing/2014/main" id="{F5881750-74AA-4B50-9338-9CAC39830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A29EA-4BAE-4695-944D-8F48B5E71BFF}"/>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102929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8C4B-E319-4E39-96B7-9AD6D4CD9C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E1166-E4D2-4C84-8A69-53DB1AE2B2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53CA93-D0D4-462D-8C11-C50987AAFAA5}"/>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5" name="Footer Placeholder 4">
            <a:extLst>
              <a:ext uri="{FF2B5EF4-FFF2-40B4-BE49-F238E27FC236}">
                <a16:creationId xmlns:a16="http://schemas.microsoft.com/office/drawing/2014/main" id="{7B3A8F2F-CE54-4DBC-8905-20191CCA0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2B54D-D052-4144-A89E-EA817A4E74C1}"/>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3540476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B6D0E-FE31-4801-A108-945A9AF16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609C24-509E-41DE-BE22-E66EAC195F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625351-226A-4B23-94B2-BFCE23EC41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25DE5B-BC3D-45F2-9ECB-7E398039EE09}"/>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6" name="Footer Placeholder 5">
            <a:extLst>
              <a:ext uri="{FF2B5EF4-FFF2-40B4-BE49-F238E27FC236}">
                <a16:creationId xmlns:a16="http://schemas.microsoft.com/office/drawing/2014/main" id="{8C6BBC77-3EE0-49A8-964D-042BB2628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A4F2A-C74A-4A42-BF14-D217A6689FB5}"/>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320694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790AD-AFAF-4B67-BD9E-585F7C2C1F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CFB416-E30D-4EAE-BE61-3938492F63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25F649-A381-4B53-9AD3-B951403A7A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315AEF-CFCA-4A82-A62E-D50BC1CCA8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6E000B-077A-4010-B521-D80F82B017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562401-A450-4DF3-B412-0E1138F4A6D6}"/>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8" name="Footer Placeholder 7">
            <a:extLst>
              <a:ext uri="{FF2B5EF4-FFF2-40B4-BE49-F238E27FC236}">
                <a16:creationId xmlns:a16="http://schemas.microsoft.com/office/drawing/2014/main" id="{411CA781-0566-4AB3-811E-ED5626B46C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E19974-DB6D-4F0F-BAF0-43B2AB195AB7}"/>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271158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D0E8-7866-4520-B296-11A74EF769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273EAD-0C1F-451A-8B9D-5A55F62204D9}"/>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4" name="Footer Placeholder 3">
            <a:extLst>
              <a:ext uri="{FF2B5EF4-FFF2-40B4-BE49-F238E27FC236}">
                <a16:creationId xmlns:a16="http://schemas.microsoft.com/office/drawing/2014/main" id="{41814ED9-BA82-42C9-9B3C-961A85A08F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D7EBFB-6CC8-4451-8F15-34C090C273D5}"/>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222076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D5D8C6-4CF4-4F5B-B6E6-3FDBC777F72E}"/>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3" name="Footer Placeholder 2">
            <a:extLst>
              <a:ext uri="{FF2B5EF4-FFF2-40B4-BE49-F238E27FC236}">
                <a16:creationId xmlns:a16="http://schemas.microsoft.com/office/drawing/2014/main" id="{045DC377-8CAF-4769-B09A-410BBBE456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E07B72-19F9-4446-8397-3CF5AEDED351}"/>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325999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71EB-CAE9-4A64-9F87-F4562C984B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DEC9BB-A01C-48B1-905F-427B3F152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E30A5B-F764-4D03-B438-300CDF63D3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323CE3-9880-42A7-BFC9-AA871D4D4F1F}"/>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6" name="Footer Placeholder 5">
            <a:extLst>
              <a:ext uri="{FF2B5EF4-FFF2-40B4-BE49-F238E27FC236}">
                <a16:creationId xmlns:a16="http://schemas.microsoft.com/office/drawing/2014/main" id="{19D0A9C4-2C4E-4301-BA05-24F7C5975B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A1635-8019-4CE0-A9FD-72D6519A93EB}"/>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64619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1A2F-C138-46D7-9056-A38313244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28AF5B-AA1B-428A-992C-962E6EADE4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7F6B25-2CB9-4DB8-8FDE-00785A8D8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4A83F8-93E8-416F-9DE2-E899515BBF3C}"/>
              </a:ext>
            </a:extLst>
          </p:cNvPr>
          <p:cNvSpPr>
            <a:spLocks noGrp="1"/>
          </p:cNvSpPr>
          <p:nvPr>
            <p:ph type="dt" sz="half" idx="10"/>
          </p:nvPr>
        </p:nvSpPr>
        <p:spPr/>
        <p:txBody>
          <a:bodyPr/>
          <a:lstStyle/>
          <a:p>
            <a:fld id="{5F1243A0-06C0-4B16-A10B-874C17C4818F}" type="datetimeFigureOut">
              <a:rPr lang="en-US" smtClean="0"/>
              <a:t>3/30/2023</a:t>
            </a:fld>
            <a:endParaRPr lang="en-US"/>
          </a:p>
        </p:txBody>
      </p:sp>
      <p:sp>
        <p:nvSpPr>
          <p:cNvPr id="6" name="Footer Placeholder 5">
            <a:extLst>
              <a:ext uri="{FF2B5EF4-FFF2-40B4-BE49-F238E27FC236}">
                <a16:creationId xmlns:a16="http://schemas.microsoft.com/office/drawing/2014/main" id="{C1107A62-AF62-4B43-B4B6-CA5FC2C27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1B4EB1-F5AC-4098-9DC9-27080C07588C}"/>
              </a:ext>
            </a:extLst>
          </p:cNvPr>
          <p:cNvSpPr>
            <a:spLocks noGrp="1"/>
          </p:cNvSpPr>
          <p:nvPr>
            <p:ph type="sldNum" sz="quarter" idx="12"/>
          </p:nvPr>
        </p:nvSpPr>
        <p:spPr/>
        <p:txBody>
          <a:bodyPr/>
          <a:lstStyle/>
          <a:p>
            <a:fld id="{E84000E2-7EFE-477F-9355-1153C22D1FD8}" type="slidenum">
              <a:rPr lang="en-US" smtClean="0"/>
              <a:t>‹#›</a:t>
            </a:fld>
            <a:endParaRPr lang="en-US"/>
          </a:p>
        </p:txBody>
      </p:sp>
    </p:spTree>
    <p:extLst>
      <p:ext uri="{BB962C8B-B14F-4D97-AF65-F5344CB8AC3E}">
        <p14:creationId xmlns:p14="http://schemas.microsoft.com/office/powerpoint/2010/main" val="71710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16199C-FF5D-44F6-B872-CF02467D8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494954-00ED-4B2C-A1AC-C66CCFDCA8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07ECB-4671-4F3C-AEA6-D23A7C91F5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243A0-06C0-4B16-A10B-874C17C4818F}" type="datetimeFigureOut">
              <a:rPr lang="en-US" smtClean="0"/>
              <a:t>3/30/2023</a:t>
            </a:fld>
            <a:endParaRPr lang="en-US"/>
          </a:p>
        </p:txBody>
      </p:sp>
      <p:sp>
        <p:nvSpPr>
          <p:cNvPr id="5" name="Footer Placeholder 4">
            <a:extLst>
              <a:ext uri="{FF2B5EF4-FFF2-40B4-BE49-F238E27FC236}">
                <a16:creationId xmlns:a16="http://schemas.microsoft.com/office/drawing/2014/main" id="{5477F6D9-2337-40DD-B167-80AACB614E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D6F02C-EF84-4E3B-B5A1-CA3699DE2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000E2-7EFE-477F-9355-1153C22D1FD8}" type="slidenum">
              <a:rPr lang="en-US" smtClean="0"/>
              <a:t>‹#›</a:t>
            </a:fld>
            <a:endParaRPr lang="en-US"/>
          </a:p>
        </p:txBody>
      </p:sp>
    </p:spTree>
    <p:extLst>
      <p:ext uri="{BB962C8B-B14F-4D97-AF65-F5344CB8AC3E}">
        <p14:creationId xmlns:p14="http://schemas.microsoft.com/office/powerpoint/2010/main" val="284642216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milhoan@csuohio.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gnusacts@csuohio.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6A33C-AF47-4955-8CA6-12B7C03C560B}"/>
              </a:ext>
            </a:extLst>
          </p:cNvPr>
          <p:cNvSpPr>
            <a:spLocks noGrp="1"/>
          </p:cNvSpPr>
          <p:nvPr>
            <p:ph type="ctrTitle"/>
          </p:nvPr>
        </p:nvSpPr>
        <p:spPr/>
        <p:txBody>
          <a:bodyPr/>
          <a:lstStyle/>
          <a:p>
            <a:r>
              <a:rPr lang="en-US" b="1" dirty="0"/>
              <a:t>Flexible Learning Series I: Flexible &amp; Accessible</a:t>
            </a:r>
            <a:endParaRPr lang="en-US" dirty="0"/>
          </a:p>
        </p:txBody>
      </p:sp>
      <p:sp>
        <p:nvSpPr>
          <p:cNvPr id="3" name="Subtitle 2">
            <a:extLst>
              <a:ext uri="{FF2B5EF4-FFF2-40B4-BE49-F238E27FC236}">
                <a16:creationId xmlns:a16="http://schemas.microsoft.com/office/drawing/2014/main" id="{E0E02518-E659-4BF8-A676-322565B086DD}"/>
              </a:ext>
            </a:extLst>
          </p:cNvPr>
          <p:cNvSpPr>
            <a:spLocks noGrp="1"/>
          </p:cNvSpPr>
          <p:nvPr>
            <p:ph type="subTitle" idx="1"/>
          </p:nvPr>
        </p:nvSpPr>
        <p:spPr/>
        <p:txBody>
          <a:bodyPr/>
          <a:lstStyle/>
          <a:p>
            <a:r>
              <a:rPr lang="en-US" dirty="0"/>
              <a:t>Jeffrey Dell</a:t>
            </a:r>
            <a:br>
              <a:rPr lang="en-US" dirty="0"/>
            </a:br>
            <a:r>
              <a:rPr lang="en-US" dirty="0"/>
              <a:t>Assistant Director AT &amp; Access</a:t>
            </a:r>
            <a:br>
              <a:rPr lang="en-US" dirty="0"/>
            </a:br>
            <a:r>
              <a:rPr lang="en-US" dirty="0"/>
              <a:t>Office of Disability &amp; Testing Services</a:t>
            </a:r>
          </a:p>
        </p:txBody>
      </p:sp>
    </p:spTree>
    <p:extLst>
      <p:ext uri="{BB962C8B-B14F-4D97-AF65-F5344CB8AC3E}">
        <p14:creationId xmlns:p14="http://schemas.microsoft.com/office/powerpoint/2010/main" val="83616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43AF-C9B5-4942-90AE-F62C46154CB2}"/>
              </a:ext>
            </a:extLst>
          </p:cNvPr>
          <p:cNvSpPr>
            <a:spLocks noGrp="1"/>
          </p:cNvSpPr>
          <p:nvPr>
            <p:ph type="title"/>
          </p:nvPr>
        </p:nvSpPr>
        <p:spPr/>
        <p:txBody>
          <a:bodyPr/>
          <a:lstStyle/>
          <a:p>
            <a:r>
              <a:rPr lang="en-US" dirty="0"/>
              <a:t>Accessibility</a:t>
            </a:r>
          </a:p>
        </p:txBody>
      </p:sp>
      <p:sp>
        <p:nvSpPr>
          <p:cNvPr id="3" name="Content Placeholder 2">
            <a:extLst>
              <a:ext uri="{FF2B5EF4-FFF2-40B4-BE49-F238E27FC236}">
                <a16:creationId xmlns:a16="http://schemas.microsoft.com/office/drawing/2014/main" id="{4295E545-D1F1-4175-960B-ECFF62F03596}"/>
              </a:ext>
            </a:extLst>
          </p:cNvPr>
          <p:cNvSpPr>
            <a:spLocks noGrp="1"/>
          </p:cNvSpPr>
          <p:nvPr>
            <p:ph idx="1"/>
          </p:nvPr>
        </p:nvSpPr>
        <p:spPr/>
        <p:txBody>
          <a:bodyPr/>
          <a:lstStyle/>
          <a:p>
            <a:r>
              <a:rPr lang="en-US" dirty="0"/>
              <a:t>If making available use options supported by Cleveland State</a:t>
            </a:r>
          </a:p>
          <a:p>
            <a:r>
              <a:rPr lang="en-US" dirty="0"/>
              <a:t>Zoom, Panopto, and Teams have access for students who use assistive technology</a:t>
            </a:r>
          </a:p>
          <a:p>
            <a:r>
              <a:rPr lang="en-US" dirty="0"/>
              <a:t>Platforms that are familiar to students</a:t>
            </a:r>
          </a:p>
          <a:p>
            <a:r>
              <a:rPr lang="en-US" dirty="0"/>
              <a:t>Make copy of PPT files available outside of videos</a:t>
            </a:r>
          </a:p>
          <a:p>
            <a:r>
              <a:rPr lang="en-US" dirty="0"/>
              <a:t>If have a student that needs closed captioning for videos, contact </a:t>
            </a:r>
            <a:r>
              <a:rPr lang="en-US" u="sng" dirty="0">
                <a:hlinkClick r:id="rId3"/>
              </a:rPr>
              <a:t>g.milhoan@csuohio.edu</a:t>
            </a:r>
            <a:endParaRPr lang="en-US" dirty="0"/>
          </a:p>
        </p:txBody>
      </p:sp>
    </p:spTree>
    <p:extLst>
      <p:ext uri="{BB962C8B-B14F-4D97-AF65-F5344CB8AC3E}">
        <p14:creationId xmlns:p14="http://schemas.microsoft.com/office/powerpoint/2010/main" val="333610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EB302-1911-436F-9228-CA2B1B316783}"/>
              </a:ext>
            </a:extLst>
          </p:cNvPr>
          <p:cNvSpPr>
            <a:spLocks noGrp="1"/>
          </p:cNvSpPr>
          <p:nvPr>
            <p:ph type="title"/>
          </p:nvPr>
        </p:nvSpPr>
        <p:spPr/>
        <p:txBody>
          <a:bodyPr>
            <a:normAutofit fontScale="90000"/>
          </a:bodyPr>
          <a:lstStyle/>
          <a:p>
            <a:r>
              <a:rPr lang="en-US" dirty="0"/>
              <a:t>Where may Live Stream and Lecture Capture be Helpful?</a:t>
            </a:r>
            <a:br>
              <a:rPr lang="en-US" dirty="0"/>
            </a:br>
            <a:endParaRPr lang="en-US" dirty="0"/>
          </a:p>
        </p:txBody>
      </p:sp>
      <p:sp>
        <p:nvSpPr>
          <p:cNvPr id="3" name="Content Placeholder 2">
            <a:extLst>
              <a:ext uri="{FF2B5EF4-FFF2-40B4-BE49-F238E27FC236}">
                <a16:creationId xmlns:a16="http://schemas.microsoft.com/office/drawing/2014/main" id="{31BA82BC-FF41-4574-A141-957829A5319D}"/>
              </a:ext>
            </a:extLst>
          </p:cNvPr>
          <p:cNvSpPr>
            <a:spLocks noGrp="1"/>
          </p:cNvSpPr>
          <p:nvPr>
            <p:ph idx="1"/>
          </p:nvPr>
        </p:nvSpPr>
        <p:spPr/>
        <p:txBody>
          <a:bodyPr/>
          <a:lstStyle/>
          <a:p>
            <a:r>
              <a:rPr lang="en-US" dirty="0"/>
              <a:t>Remote Learning Accommodations</a:t>
            </a:r>
          </a:p>
          <a:p>
            <a:r>
              <a:rPr lang="en-US" dirty="0"/>
              <a:t>Attendance Accommodations</a:t>
            </a:r>
          </a:p>
          <a:p>
            <a:r>
              <a:rPr lang="en-US" dirty="0"/>
              <a:t>Students with Temporary Disability</a:t>
            </a:r>
          </a:p>
          <a:p>
            <a:r>
              <a:rPr lang="en-US" dirty="0"/>
              <a:t>Students with Note Taking Assistance Accommodations</a:t>
            </a:r>
          </a:p>
          <a:p>
            <a:r>
              <a:rPr lang="en-US" dirty="0"/>
              <a:t>UDL Benefits</a:t>
            </a:r>
          </a:p>
        </p:txBody>
      </p:sp>
    </p:spTree>
    <p:extLst>
      <p:ext uri="{BB962C8B-B14F-4D97-AF65-F5344CB8AC3E}">
        <p14:creationId xmlns:p14="http://schemas.microsoft.com/office/powerpoint/2010/main" val="21405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D1D5-8794-4C8D-AAC0-EB84F683117A}"/>
              </a:ext>
            </a:extLst>
          </p:cNvPr>
          <p:cNvSpPr>
            <a:spLocks noGrp="1"/>
          </p:cNvSpPr>
          <p:nvPr>
            <p:ph type="title"/>
          </p:nvPr>
        </p:nvSpPr>
        <p:spPr/>
        <p:txBody>
          <a:bodyPr/>
          <a:lstStyle/>
          <a:p>
            <a:r>
              <a:rPr lang="en-US" dirty="0"/>
              <a:t>Remote Learning Accommodations</a:t>
            </a:r>
            <a:br>
              <a:rPr lang="en-US" dirty="0"/>
            </a:br>
            <a:endParaRPr lang="en-US" dirty="0"/>
          </a:p>
        </p:txBody>
      </p:sp>
      <p:sp>
        <p:nvSpPr>
          <p:cNvPr id="3" name="Content Placeholder 2">
            <a:extLst>
              <a:ext uri="{FF2B5EF4-FFF2-40B4-BE49-F238E27FC236}">
                <a16:creationId xmlns:a16="http://schemas.microsoft.com/office/drawing/2014/main" id="{7FCD6EAE-F0AF-4372-872C-7217E1C238AD}"/>
              </a:ext>
            </a:extLst>
          </p:cNvPr>
          <p:cNvSpPr>
            <a:spLocks noGrp="1"/>
          </p:cNvSpPr>
          <p:nvPr>
            <p:ph idx="1"/>
          </p:nvPr>
        </p:nvSpPr>
        <p:spPr/>
        <p:txBody>
          <a:bodyPr/>
          <a:lstStyle/>
          <a:p>
            <a:r>
              <a:rPr lang="en-US" dirty="0"/>
              <a:t>We reach out to faculty and department chairs to inquire about access</a:t>
            </a:r>
          </a:p>
          <a:p>
            <a:r>
              <a:rPr lang="en-US" dirty="0"/>
              <a:t>If course cannot be delivered in an equivalent or equitable manner accommodation is denied</a:t>
            </a:r>
          </a:p>
          <a:p>
            <a:r>
              <a:rPr lang="en-US" dirty="0"/>
              <a:t>Deadline for request is 2 weeks before semester begins</a:t>
            </a:r>
          </a:p>
        </p:txBody>
      </p:sp>
    </p:spTree>
    <p:extLst>
      <p:ext uri="{BB962C8B-B14F-4D97-AF65-F5344CB8AC3E}">
        <p14:creationId xmlns:p14="http://schemas.microsoft.com/office/powerpoint/2010/main" val="228225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26371-1304-4780-8CD5-EDDAF7463C27}"/>
              </a:ext>
            </a:extLst>
          </p:cNvPr>
          <p:cNvSpPr>
            <a:spLocks noGrp="1"/>
          </p:cNvSpPr>
          <p:nvPr>
            <p:ph type="title"/>
          </p:nvPr>
        </p:nvSpPr>
        <p:spPr/>
        <p:txBody>
          <a:bodyPr>
            <a:normAutofit fontScale="90000"/>
          </a:bodyPr>
          <a:lstStyle/>
          <a:p>
            <a:r>
              <a:rPr lang="en-US" dirty="0"/>
              <a:t>How Remote Delivery Options are Determined</a:t>
            </a:r>
            <a:br>
              <a:rPr lang="en-US" dirty="0"/>
            </a:br>
            <a:endParaRPr lang="en-US" dirty="0"/>
          </a:p>
        </p:txBody>
      </p:sp>
      <p:sp>
        <p:nvSpPr>
          <p:cNvPr id="3" name="Content Placeholder 2">
            <a:extLst>
              <a:ext uri="{FF2B5EF4-FFF2-40B4-BE49-F238E27FC236}">
                <a16:creationId xmlns:a16="http://schemas.microsoft.com/office/drawing/2014/main" id="{F22E9476-0A9B-48C5-A32E-407331584EC7}"/>
              </a:ext>
            </a:extLst>
          </p:cNvPr>
          <p:cNvSpPr>
            <a:spLocks noGrp="1"/>
          </p:cNvSpPr>
          <p:nvPr>
            <p:ph idx="1"/>
          </p:nvPr>
        </p:nvSpPr>
        <p:spPr/>
        <p:txBody>
          <a:bodyPr/>
          <a:lstStyle/>
          <a:p>
            <a:r>
              <a:rPr lang="en-US" dirty="0"/>
              <a:t>Students should be in existing remote or web classes if available</a:t>
            </a:r>
          </a:p>
          <a:p>
            <a:r>
              <a:rPr lang="en-US" dirty="0"/>
              <a:t>Assistance Questionnaire in Faculty Notification Letter when issued</a:t>
            </a:r>
          </a:p>
          <a:p>
            <a:r>
              <a:rPr lang="en-US" dirty="0"/>
              <a:t>We connect faculty to CITDL or eLearning for technology assistance</a:t>
            </a:r>
          </a:p>
          <a:p>
            <a:r>
              <a:rPr lang="en-US" dirty="0"/>
              <a:t>Remote delivery method determined by faculty in combination with their department, CITDL, and eLearning</a:t>
            </a:r>
          </a:p>
          <a:p>
            <a:r>
              <a:rPr lang="en-US" dirty="0"/>
              <a:t>Student preference may be considered but is not determining factor</a:t>
            </a:r>
          </a:p>
          <a:p>
            <a:r>
              <a:rPr lang="en-US" dirty="0"/>
              <a:t>If student needs to participate or information is time dependent, live stream better</a:t>
            </a:r>
          </a:p>
          <a:p>
            <a:r>
              <a:rPr lang="en-US" dirty="0"/>
              <a:t>If course is lecture, lecture capture</a:t>
            </a:r>
          </a:p>
        </p:txBody>
      </p:sp>
    </p:spTree>
    <p:extLst>
      <p:ext uri="{BB962C8B-B14F-4D97-AF65-F5344CB8AC3E}">
        <p14:creationId xmlns:p14="http://schemas.microsoft.com/office/powerpoint/2010/main" val="379355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8FC4A-17F5-4378-8B4A-21F0DF122F17}"/>
              </a:ext>
            </a:extLst>
          </p:cNvPr>
          <p:cNvSpPr>
            <a:spLocks noGrp="1"/>
          </p:cNvSpPr>
          <p:nvPr>
            <p:ph type="title"/>
          </p:nvPr>
        </p:nvSpPr>
        <p:spPr>
          <a:xfrm>
            <a:off x="838200" y="331875"/>
            <a:ext cx="10515600" cy="1325563"/>
          </a:xfrm>
        </p:spPr>
        <p:txBody>
          <a:bodyPr/>
          <a:lstStyle/>
          <a:p>
            <a:r>
              <a:rPr lang="en-US" dirty="0"/>
              <a:t>Language for Outreach E-mail</a:t>
            </a:r>
            <a:br>
              <a:rPr lang="en-US" dirty="0"/>
            </a:br>
            <a:endParaRPr lang="en-US" dirty="0"/>
          </a:p>
        </p:txBody>
      </p:sp>
      <p:sp>
        <p:nvSpPr>
          <p:cNvPr id="3" name="Content Placeholder 2">
            <a:extLst>
              <a:ext uri="{FF2B5EF4-FFF2-40B4-BE49-F238E27FC236}">
                <a16:creationId xmlns:a16="http://schemas.microsoft.com/office/drawing/2014/main" id="{839E96E2-66CC-4F85-BC93-6250A6561CC7}"/>
              </a:ext>
            </a:extLst>
          </p:cNvPr>
          <p:cNvSpPr>
            <a:spLocks noGrp="1"/>
          </p:cNvSpPr>
          <p:nvPr>
            <p:ph idx="1"/>
          </p:nvPr>
        </p:nvSpPr>
        <p:spPr>
          <a:xfrm>
            <a:off x="681643" y="1147156"/>
            <a:ext cx="10823171" cy="5013182"/>
          </a:xfrm>
        </p:spPr>
        <p:txBody>
          <a:bodyPr>
            <a:normAutofit fontScale="55000" lnSpcReduction="20000"/>
          </a:bodyPr>
          <a:lstStyle/>
          <a:p>
            <a:pPr marL="0" indent="0">
              <a:buNone/>
            </a:pPr>
            <a:r>
              <a:rPr lang="en-US" dirty="0"/>
              <a:t>Subject: Remote Learning Accommodation FAK 201 Section 50 for Summer 2023</a:t>
            </a:r>
          </a:p>
          <a:p>
            <a:pPr marL="0" indent="0">
              <a:buNone/>
            </a:pPr>
            <a:endParaRPr lang="en-US" dirty="0"/>
          </a:p>
          <a:p>
            <a:pPr marL="0" indent="0">
              <a:buNone/>
            </a:pPr>
            <a:r>
              <a:rPr lang="en-US" dirty="0"/>
              <a:t>Hello Dr. Pepper and Dr. </a:t>
            </a:r>
            <a:r>
              <a:rPr lang="en-US" dirty="0" err="1"/>
              <a:t>Scholls</a:t>
            </a:r>
            <a:r>
              <a:rPr lang="en-US" dirty="0"/>
              <a:t>,</a:t>
            </a:r>
          </a:p>
          <a:p>
            <a:pPr marL="0" indent="0">
              <a:buNone/>
            </a:pPr>
            <a:r>
              <a:rPr lang="en-US" dirty="0"/>
              <a:t>We are working with John Doe who is eligible for a remote accommodation.  He is requesting remote access to the FAK 201 section 50 course.</a:t>
            </a:r>
          </a:p>
          <a:p>
            <a:pPr marL="0" indent="0">
              <a:buNone/>
            </a:pPr>
            <a:r>
              <a:rPr lang="en-US" dirty="0"/>
              <a:t>Since the FAK 201 class has an active Remote Learning Requests pending in our office. We are writing to have you review this course and let us know if this course can reasonably be adapted to provide Remote Learning Accommodations for those with approved RLA accommodations via the Office of Disability Services. </a:t>
            </a:r>
          </a:p>
          <a:p>
            <a:pPr marL="0" indent="0">
              <a:buNone/>
            </a:pPr>
            <a:r>
              <a:rPr lang="en-US" dirty="0"/>
              <a:t>Please note that time is of the essence with this email, as your determination directly impact student registrations and schedules for fall 2022. As such, we ask for an expedited reply to this message so we can inform students or the need to modify their registrations accordingly. </a:t>
            </a:r>
          </a:p>
          <a:p>
            <a:pPr marL="0" indent="0">
              <a:buNone/>
            </a:pPr>
            <a:r>
              <a:rPr lang="en-US" dirty="0"/>
              <a:t>NEXT STEPS: Reply to this email ASAP, providing the following information: </a:t>
            </a:r>
          </a:p>
          <a:p>
            <a:pPr marL="0" indent="0">
              <a:buNone/>
            </a:pPr>
            <a:r>
              <a:rPr lang="en-US" dirty="0"/>
              <a:t>1. Please review the FAK 201 course and let us know if it cannot be reasonably adjusted to afford Remote Learning Accommodations.</a:t>
            </a:r>
          </a:p>
          <a:p>
            <a:pPr marL="0" indent="0">
              <a:buNone/>
            </a:pPr>
            <a:r>
              <a:rPr lang="en-US" dirty="0"/>
              <a:t>2. If it cannot, please provide a justification statement that details the reason(s) each course cannot reasonably be adjusted to provide a Remote Learning Accommodation (RLA) format. </a:t>
            </a:r>
          </a:p>
          <a:p>
            <a:r>
              <a:rPr lang="en-US" dirty="0"/>
              <a:t>(Examples: Providing the Accreditation Standard that will not permit such accommodation, explanation of the significant revisions of course standards that would be necessary to accommodate remote learning, or other.</a:t>
            </a:r>
          </a:p>
          <a:p>
            <a:pPr marL="0" indent="0">
              <a:buNone/>
            </a:pPr>
            <a:r>
              <a:rPr lang="en-US" dirty="0"/>
              <a:t>Best regards,</a:t>
            </a:r>
          </a:p>
          <a:p>
            <a:pPr marL="0" indent="0">
              <a:buNone/>
            </a:pPr>
            <a:r>
              <a:rPr lang="en-US" dirty="0"/>
              <a:t>Jeff</a:t>
            </a:r>
          </a:p>
        </p:txBody>
      </p:sp>
    </p:spTree>
    <p:extLst>
      <p:ext uri="{BB962C8B-B14F-4D97-AF65-F5344CB8AC3E}">
        <p14:creationId xmlns:p14="http://schemas.microsoft.com/office/powerpoint/2010/main" val="217321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0C1F5-1156-4468-A589-D3D4AD489C72}"/>
              </a:ext>
            </a:extLst>
          </p:cNvPr>
          <p:cNvSpPr>
            <a:spLocks noGrp="1"/>
          </p:cNvSpPr>
          <p:nvPr>
            <p:ph type="title"/>
          </p:nvPr>
        </p:nvSpPr>
        <p:spPr/>
        <p:txBody>
          <a:bodyPr/>
          <a:lstStyle/>
          <a:p>
            <a:r>
              <a:rPr lang="en-US" dirty="0"/>
              <a:t>Attendance Accommodation</a:t>
            </a:r>
          </a:p>
        </p:txBody>
      </p:sp>
      <p:sp>
        <p:nvSpPr>
          <p:cNvPr id="3" name="Content Placeholder 2">
            <a:extLst>
              <a:ext uri="{FF2B5EF4-FFF2-40B4-BE49-F238E27FC236}">
                <a16:creationId xmlns:a16="http://schemas.microsoft.com/office/drawing/2014/main" id="{F19F31B2-D6F6-4D69-9DCE-67789E284339}"/>
              </a:ext>
            </a:extLst>
          </p:cNvPr>
          <p:cNvSpPr>
            <a:spLocks noGrp="1"/>
          </p:cNvSpPr>
          <p:nvPr>
            <p:ph idx="1"/>
          </p:nvPr>
        </p:nvSpPr>
        <p:spPr>
          <a:xfrm>
            <a:off x="838200" y="1825625"/>
            <a:ext cx="10515600" cy="4351338"/>
          </a:xfrm>
        </p:spPr>
        <p:txBody>
          <a:bodyPr/>
          <a:lstStyle/>
          <a:p>
            <a:r>
              <a:rPr lang="en-US" dirty="0"/>
              <a:t>Note added to attendance accommodation language in FNL</a:t>
            </a:r>
          </a:p>
          <a:p>
            <a:pPr lvl="1"/>
            <a:r>
              <a:rPr lang="en-US" dirty="0"/>
              <a:t>If recordings or remote access is available for a course it could be a helpful tool to students with attendance accommodations. This accommodation does not guarantee access to those options if they are not available.</a:t>
            </a:r>
          </a:p>
          <a:p>
            <a:r>
              <a:rPr lang="en-US" dirty="0"/>
              <a:t>Students with this accommodation generally expected to attend in person</a:t>
            </a:r>
          </a:p>
          <a:p>
            <a:r>
              <a:rPr lang="en-US" dirty="0"/>
              <a:t>Remote participation or viewing lecture capture helps students not miss information</a:t>
            </a:r>
          </a:p>
        </p:txBody>
      </p:sp>
    </p:spTree>
    <p:extLst>
      <p:ext uri="{BB962C8B-B14F-4D97-AF65-F5344CB8AC3E}">
        <p14:creationId xmlns:p14="http://schemas.microsoft.com/office/powerpoint/2010/main" val="4043412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3D4F-7B28-4697-80C6-57D94D3D0123}"/>
              </a:ext>
            </a:extLst>
          </p:cNvPr>
          <p:cNvSpPr>
            <a:spLocks noGrp="1"/>
          </p:cNvSpPr>
          <p:nvPr>
            <p:ph type="title"/>
          </p:nvPr>
        </p:nvSpPr>
        <p:spPr>
          <a:xfrm>
            <a:off x="838200" y="348500"/>
            <a:ext cx="10515600" cy="1325563"/>
          </a:xfrm>
        </p:spPr>
        <p:txBody>
          <a:bodyPr/>
          <a:lstStyle/>
          <a:p>
            <a:r>
              <a:rPr lang="en-US" dirty="0"/>
              <a:t>Temporary Disability or Injury 	</a:t>
            </a:r>
          </a:p>
        </p:txBody>
      </p:sp>
      <p:sp>
        <p:nvSpPr>
          <p:cNvPr id="3" name="Content Placeholder 2">
            <a:extLst>
              <a:ext uri="{FF2B5EF4-FFF2-40B4-BE49-F238E27FC236}">
                <a16:creationId xmlns:a16="http://schemas.microsoft.com/office/drawing/2014/main" id="{A03BA486-1A9F-4A0D-8D79-DB57B37057CB}"/>
              </a:ext>
            </a:extLst>
          </p:cNvPr>
          <p:cNvSpPr>
            <a:spLocks noGrp="1"/>
          </p:cNvSpPr>
          <p:nvPr>
            <p:ph idx="1"/>
          </p:nvPr>
        </p:nvSpPr>
        <p:spPr/>
        <p:txBody>
          <a:bodyPr/>
          <a:lstStyle/>
          <a:p>
            <a:r>
              <a:rPr lang="en-US" dirty="0"/>
              <a:t>If student is injured and needs access during recovery</a:t>
            </a:r>
          </a:p>
          <a:p>
            <a:r>
              <a:rPr lang="en-US" dirty="0"/>
              <a:t>The situation where we may contact faculty after term begins to request</a:t>
            </a:r>
          </a:p>
          <a:p>
            <a:r>
              <a:rPr lang="en-US" dirty="0"/>
              <a:t>Reach out to faculty and not necessarily department chair</a:t>
            </a:r>
          </a:p>
          <a:p>
            <a:r>
              <a:rPr lang="en-US" dirty="0"/>
              <a:t>If not possible work on alternative such as medical withdraw</a:t>
            </a:r>
          </a:p>
          <a:p>
            <a:r>
              <a:rPr lang="en-US" dirty="0"/>
              <a:t>For requests first connect students with Care Team </a:t>
            </a:r>
            <a:r>
              <a:rPr lang="en-US" u="sng" dirty="0">
                <a:hlinkClick r:id="rId3"/>
              </a:rPr>
              <a:t>magnusacts@csuohio.edu</a:t>
            </a:r>
            <a:endParaRPr lang="en-US" dirty="0"/>
          </a:p>
        </p:txBody>
      </p:sp>
    </p:spTree>
    <p:extLst>
      <p:ext uri="{BB962C8B-B14F-4D97-AF65-F5344CB8AC3E}">
        <p14:creationId xmlns:p14="http://schemas.microsoft.com/office/powerpoint/2010/main" val="166971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002C-B500-4401-B4DD-F113E9F9ED6A}"/>
              </a:ext>
            </a:extLst>
          </p:cNvPr>
          <p:cNvSpPr>
            <a:spLocks noGrp="1"/>
          </p:cNvSpPr>
          <p:nvPr>
            <p:ph type="title"/>
          </p:nvPr>
        </p:nvSpPr>
        <p:spPr/>
        <p:txBody>
          <a:bodyPr/>
          <a:lstStyle/>
          <a:p>
            <a:r>
              <a:rPr lang="en-US" dirty="0"/>
              <a:t>Note Taking Assistance Accommodations</a:t>
            </a:r>
          </a:p>
        </p:txBody>
      </p:sp>
      <p:sp>
        <p:nvSpPr>
          <p:cNvPr id="3" name="Content Placeholder 2">
            <a:extLst>
              <a:ext uri="{FF2B5EF4-FFF2-40B4-BE49-F238E27FC236}">
                <a16:creationId xmlns:a16="http://schemas.microsoft.com/office/drawing/2014/main" id="{5EF37084-9306-4A94-9795-9AA11F9EA40E}"/>
              </a:ext>
            </a:extLst>
          </p:cNvPr>
          <p:cNvSpPr>
            <a:spLocks noGrp="1"/>
          </p:cNvSpPr>
          <p:nvPr>
            <p:ph idx="1"/>
          </p:nvPr>
        </p:nvSpPr>
        <p:spPr>
          <a:xfrm>
            <a:off x="838200" y="1825625"/>
            <a:ext cx="10515600" cy="4351338"/>
          </a:xfrm>
        </p:spPr>
        <p:txBody>
          <a:bodyPr/>
          <a:lstStyle/>
          <a:p>
            <a:r>
              <a:rPr lang="en-US" dirty="0"/>
              <a:t>Students with permission to record</a:t>
            </a:r>
          </a:p>
          <a:p>
            <a:r>
              <a:rPr lang="en-US" dirty="0"/>
              <a:t>If lecture capture is available student may not need to record lecture</a:t>
            </a:r>
          </a:p>
          <a:p>
            <a:r>
              <a:rPr lang="en-US" dirty="0"/>
              <a:t>Could give students better access when linked to other visuals</a:t>
            </a:r>
          </a:p>
          <a:p>
            <a:r>
              <a:rPr lang="en-US" dirty="0"/>
              <a:t>Some students may still need to record because recording linked to notes taken in classes (Glean, LiveScribe, OneNote)</a:t>
            </a:r>
          </a:p>
        </p:txBody>
      </p:sp>
    </p:spTree>
    <p:extLst>
      <p:ext uri="{BB962C8B-B14F-4D97-AF65-F5344CB8AC3E}">
        <p14:creationId xmlns:p14="http://schemas.microsoft.com/office/powerpoint/2010/main" val="358446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868A1-1C49-46A8-ACB9-4C487244D857}"/>
              </a:ext>
            </a:extLst>
          </p:cNvPr>
          <p:cNvSpPr>
            <a:spLocks noGrp="1"/>
          </p:cNvSpPr>
          <p:nvPr>
            <p:ph type="title"/>
          </p:nvPr>
        </p:nvSpPr>
        <p:spPr>
          <a:xfrm>
            <a:off x="838200" y="348500"/>
            <a:ext cx="10515600" cy="1325563"/>
          </a:xfrm>
        </p:spPr>
        <p:txBody>
          <a:bodyPr/>
          <a:lstStyle/>
          <a:p>
            <a:r>
              <a:rPr lang="en-US" dirty="0"/>
              <a:t>Universal Design Benefits</a:t>
            </a:r>
          </a:p>
        </p:txBody>
      </p:sp>
      <p:sp>
        <p:nvSpPr>
          <p:cNvPr id="3" name="Content Placeholder 2">
            <a:extLst>
              <a:ext uri="{FF2B5EF4-FFF2-40B4-BE49-F238E27FC236}">
                <a16:creationId xmlns:a16="http://schemas.microsoft.com/office/drawing/2014/main" id="{DFFBAAB5-CB98-4C37-9E53-A91ECFACE6D8}"/>
              </a:ext>
            </a:extLst>
          </p:cNvPr>
          <p:cNvSpPr>
            <a:spLocks noGrp="1"/>
          </p:cNvSpPr>
          <p:nvPr>
            <p:ph idx="1"/>
          </p:nvPr>
        </p:nvSpPr>
        <p:spPr/>
        <p:txBody>
          <a:bodyPr/>
          <a:lstStyle/>
          <a:p>
            <a:r>
              <a:rPr lang="en-US" dirty="0"/>
              <a:t>The option may benefit students not connected with Disability &amp; Testing Services</a:t>
            </a:r>
          </a:p>
          <a:p>
            <a:r>
              <a:rPr lang="en-US" dirty="0"/>
              <a:t>Access for students with short term illnesses</a:t>
            </a:r>
          </a:p>
          <a:p>
            <a:r>
              <a:rPr lang="en-US" dirty="0"/>
              <a:t>Access for students with family issues</a:t>
            </a:r>
          </a:p>
          <a:p>
            <a:r>
              <a:rPr lang="en-US" dirty="0"/>
              <a:t>Students who may not be able to attend related to problems stemming from sexual violence, harassment, or stalking</a:t>
            </a:r>
          </a:p>
        </p:txBody>
      </p:sp>
    </p:spTree>
    <p:extLst>
      <p:ext uri="{BB962C8B-B14F-4D97-AF65-F5344CB8AC3E}">
        <p14:creationId xmlns:p14="http://schemas.microsoft.com/office/powerpoint/2010/main" val="4180499514"/>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719</Words>
  <Application>Microsoft Office PowerPoint</Application>
  <PresentationFormat>Widescreen</PresentationFormat>
  <Paragraphs>70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Flexible Learning Series I: Flexible &amp; Accessible</vt:lpstr>
      <vt:lpstr>Where may Live Stream and Lecture Capture be Helpful? </vt:lpstr>
      <vt:lpstr>Remote Learning Accommodations </vt:lpstr>
      <vt:lpstr>How Remote Delivery Options are Determined </vt:lpstr>
      <vt:lpstr>Language for Outreach E-mail </vt:lpstr>
      <vt:lpstr>Attendance Accommodation</vt:lpstr>
      <vt:lpstr>Temporary Disability or Injury  </vt:lpstr>
      <vt:lpstr>Note Taking Assistance Accommodations</vt:lpstr>
      <vt:lpstr>Universal Design Benefits</vt:lpstr>
      <vt:lpstr>Accessibility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Learning Series I: Flexible &amp; Accessible</dc:title>
  <dc:creator>Jeffrey A Dell</dc:creator>
  <cp:lastModifiedBy>Jeffrey A Dell</cp:lastModifiedBy>
  <cp:revision>5</cp:revision>
  <dcterms:created xsi:type="dcterms:W3CDTF">2023-03-30T13:10:09Z</dcterms:created>
  <dcterms:modified xsi:type="dcterms:W3CDTF">2023-03-30T13:51:09Z</dcterms:modified>
</cp:coreProperties>
</file>